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26.xml" ContentType="application/vnd.openxmlformats-officedocument.presentationml.tags+xml"/>
  <Override PartName="/ppt/notesSlides/notesSlide71.xml" ContentType="application/vnd.openxmlformats-officedocument.presentationml.notesSlide+xml"/>
  <Override PartName="/ppt/tags/tag27.xml" ContentType="application/vnd.openxmlformats-officedocument.presentationml.tags+xml"/>
  <Override PartName="/ppt/notesSlides/notesSlide72.xml" ContentType="application/vnd.openxmlformats-officedocument.presentationml.notesSlide+xml"/>
  <Override PartName="/ppt/tags/tag28.xml" ContentType="application/vnd.openxmlformats-officedocument.presentationml.tags+xml"/>
  <Override PartName="/ppt/notesSlides/notesSlide73.xml" ContentType="application/vnd.openxmlformats-officedocument.presentationml.notesSlide+xml"/>
  <Override PartName="/ppt/tags/tag2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30.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31.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475" r:id="rId2"/>
    <p:sldId id="565" r:id="rId3"/>
    <p:sldId id="523" r:id="rId4"/>
    <p:sldId id="482" r:id="rId5"/>
    <p:sldId id="552" r:id="rId6"/>
    <p:sldId id="479" r:id="rId7"/>
    <p:sldId id="379" r:id="rId8"/>
    <p:sldId id="517" r:id="rId9"/>
    <p:sldId id="380" r:id="rId10"/>
    <p:sldId id="355" r:id="rId11"/>
    <p:sldId id="357" r:id="rId12"/>
    <p:sldId id="358" r:id="rId13"/>
    <p:sldId id="354" r:id="rId14"/>
    <p:sldId id="563" r:id="rId15"/>
    <p:sldId id="561" r:id="rId16"/>
    <p:sldId id="551" r:id="rId17"/>
    <p:sldId id="530" r:id="rId18"/>
    <p:sldId id="555" r:id="rId19"/>
    <p:sldId id="556" r:id="rId20"/>
    <p:sldId id="562" r:id="rId21"/>
    <p:sldId id="483" r:id="rId22"/>
    <p:sldId id="484" r:id="rId23"/>
    <p:sldId id="485" r:id="rId24"/>
    <p:sldId id="492" r:id="rId25"/>
    <p:sldId id="493" r:id="rId26"/>
    <p:sldId id="494" r:id="rId27"/>
    <p:sldId id="495" r:id="rId28"/>
    <p:sldId id="486" r:id="rId29"/>
    <p:sldId id="322" r:id="rId30"/>
    <p:sldId id="373" r:id="rId31"/>
    <p:sldId id="487" r:id="rId32"/>
    <p:sldId id="499" r:id="rId33"/>
    <p:sldId id="452" r:id="rId34"/>
    <p:sldId id="341" r:id="rId35"/>
    <p:sldId id="510" r:id="rId36"/>
    <p:sldId id="511" r:id="rId37"/>
    <p:sldId id="512" r:id="rId38"/>
    <p:sldId id="513" r:id="rId39"/>
    <p:sldId id="497" r:id="rId40"/>
    <p:sldId id="442" r:id="rId41"/>
    <p:sldId id="498" r:id="rId42"/>
    <p:sldId id="564" r:id="rId43"/>
    <p:sldId id="514" r:id="rId44"/>
    <p:sldId id="538" r:id="rId45"/>
    <p:sldId id="521" r:id="rId46"/>
    <p:sldId id="520" r:id="rId47"/>
    <p:sldId id="399" r:id="rId48"/>
    <p:sldId id="543" r:id="rId49"/>
    <p:sldId id="557" r:id="rId50"/>
    <p:sldId id="558" r:id="rId51"/>
    <p:sldId id="559" r:id="rId52"/>
    <p:sldId id="560" r:id="rId53"/>
    <p:sldId id="345" r:id="rId54"/>
    <p:sldId id="359" r:id="rId55"/>
    <p:sldId id="302" r:id="rId56"/>
    <p:sldId id="407" r:id="rId57"/>
    <p:sldId id="303" r:id="rId58"/>
    <p:sldId id="544" r:id="rId59"/>
    <p:sldId id="334" r:id="rId60"/>
    <p:sldId id="305" r:id="rId61"/>
    <p:sldId id="404" r:id="rId62"/>
    <p:sldId id="366" r:id="rId63"/>
    <p:sldId id="335" r:id="rId64"/>
    <p:sldId id="545" r:id="rId65"/>
    <p:sldId id="546" r:id="rId66"/>
    <p:sldId id="547" r:id="rId67"/>
    <p:sldId id="391" r:id="rId68"/>
    <p:sldId id="548" r:id="rId69"/>
    <p:sldId id="433" r:id="rId70"/>
    <p:sldId id="434" r:id="rId71"/>
    <p:sldId id="440" r:id="rId72"/>
    <p:sldId id="394" r:id="rId73"/>
    <p:sldId id="470" r:id="rId74"/>
    <p:sldId id="549" r:id="rId75"/>
    <p:sldId id="297" r:id="rId76"/>
    <p:sldId id="516" r:id="rId77"/>
    <p:sldId id="537" r:id="rId78"/>
    <p:sldId id="480" r:id="rId79"/>
    <p:sldId id="531" r:id="rId80"/>
    <p:sldId id="526" r:id="rId81"/>
    <p:sldId id="527" r:id="rId82"/>
    <p:sldId id="528" r:id="rId83"/>
    <p:sldId id="481" r:id="rId84"/>
    <p:sldId id="539" r:id="rId85"/>
    <p:sldId id="554" r:id="rId86"/>
    <p:sldId id="553" r:id="rId87"/>
    <p:sldId id="550" r:id="rId88"/>
    <p:sldId id="540" r:id="rId89"/>
    <p:sldId id="541" r:id="rId90"/>
    <p:sldId id="522" r:id="rId91"/>
    <p:sldId id="519" r:id="rId92"/>
    <p:sldId id="478" r:id="rId93"/>
    <p:sldId id="529" r:id="rId94"/>
    <p:sldId id="532" r:id="rId95"/>
    <p:sldId id="533" r:id="rId96"/>
    <p:sldId id="534" r:id="rId97"/>
    <p:sldId id="536" r:id="rId98"/>
    <p:sldId id="371" r:id="rId99"/>
    <p:sldId id="325" r:id="rId100"/>
    <p:sldId id="53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56"/>
    <p:restoredTop sz="67841"/>
  </p:normalViewPr>
  <p:slideViewPr>
    <p:cSldViewPr snapToGrid="0" snapToObjects="1">
      <p:cViewPr>
        <p:scale>
          <a:sx n="71" d="100"/>
          <a:sy n="71" d="100"/>
        </p:scale>
        <p:origin x="208" y="936"/>
      </p:cViewPr>
      <p:guideLst/>
    </p:cSldViewPr>
  </p:slideViewPr>
  <p:outlineViewPr>
    <p:cViewPr>
      <p:scale>
        <a:sx n="33" d="100"/>
        <a:sy n="33" d="100"/>
      </p:scale>
      <p:origin x="0" y="-542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everyone for coming. Today, I’d like to tell you about some of the work that I have been doing over the course of my PhD.</a:t>
            </a:r>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is known about the problem.</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assume that n is large. There are two common settings to state the results.</a:t>
            </a:r>
          </a:p>
          <a:p>
            <a:r>
              <a:rPr lang="en-US" dirty="0"/>
              <a:t>The first is the fixed time setting where we assume the algorithm is given some time T in advance and its goal is to minimize regret at time T and only at time T.</a:t>
            </a:r>
          </a:p>
          <a:p>
            <a:r>
              <a:rPr lang="en-US" dirty="0"/>
              <a:t>Then it’s known that there is an algorithm that gets regret sqrt(1/2 * ln(n) * T).</a:t>
            </a:r>
          </a:p>
          <a:p>
            <a:r>
              <a:rPr lang="en-US" dirty="0"/>
              <a:t>So looking at the picture, if you draw a square root t curve with the constant c being sqrt(1/2 * ln(n)) then at the last time step, the regret is below the curve but before the last time step, there is no guarantee. And this is true regardless of what the adversary does.</a:t>
            </a:r>
          </a:p>
          <a:p>
            <a:r>
              <a:rPr lang="en-US" dirty="0"/>
              <a:t>Also the constant here is best possible.</a:t>
            </a:r>
          </a:p>
          <a:p>
            <a:endParaRPr lang="en-US" dirty="0"/>
          </a:p>
          <a:p>
            <a:r>
              <a:rPr lang="en-US" dirty="0"/>
              <a:t>A more stringent setting is the anytime setting where the goal is to control the regret at all points and not just at the last time step.</a:t>
            </a:r>
          </a:p>
          <a:p>
            <a:r>
              <a:rPr lang="en-US" dirty="0"/>
              <a:t>So we can still get it below the square root t curve but with a slightly larger constant of sqrt(ln(n)).</a:t>
            </a:r>
          </a:p>
          <a:p>
            <a:r>
              <a:rPr lang="en-US" dirty="0"/>
              <a:t>However, for the any time setting, we don’t know if this constant is tight so there could be a better algorithm.</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also interesting when there are a small number of experts.</a:t>
            </a:r>
          </a:p>
          <a:p>
            <a:r>
              <a:rPr lang="en-US" dirty="0"/>
              <a:t>For n = 2, Thomas Cover showed that you can regret sqrt(T/2*pi) and that this is tight.</a:t>
            </a:r>
          </a:p>
          <a:p>
            <a:endParaRPr lang="en-US" dirty="0"/>
          </a:p>
          <a:p>
            <a:r>
              <a:rPr lang="en-US" dirty="0"/>
              <a:t>For the anytime setting, there is again a gap.</a:t>
            </a:r>
          </a:p>
          <a:p>
            <a:r>
              <a:rPr lang="en-US" dirty="0"/>
              <a:t>You can’t hope to get regret smaller than sqrt(t/pi) for all time steps but there is an algorithm that will have regret sqrt(t*ln 2) for all time steps. So perhaps there is better algorithm or better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Our main result is both. We give a better algorithm and an improved lower bound.</a:t>
            </a:r>
          </a:p>
          <a:p>
            <a:r>
              <a:rPr lang="en-CA" sz="1200" b="0" i="0" kern="1200" dirty="0">
                <a:solidFill>
                  <a:schemeClr val="tx1"/>
                </a:solidFill>
                <a:effectLst/>
                <a:latin typeface="+mn-lt"/>
                <a:ea typeface="+mn-ea"/>
                <a:cs typeface="+mn-cs"/>
              </a:rPr>
              <a:t>We show that the optimal constant is gamma / 2 where gamma is a constant that I will explain on the next slide.</a:t>
            </a:r>
          </a:p>
          <a:p>
            <a:r>
              <a:rPr lang="en-CA" sz="1200" b="0" i="0" kern="1200" dirty="0">
                <a:solidFill>
                  <a:schemeClr val="tx1"/>
                </a:solidFill>
                <a:effectLst/>
                <a:latin typeface="+mn-lt"/>
                <a:ea typeface="+mn-ea"/>
                <a:cs typeface="+mn-cs"/>
              </a:rPr>
              <a:t>I want to stress that the point is not necessarily to just get better constants.</a:t>
            </a:r>
          </a:p>
          <a:p>
            <a:r>
              <a:rPr lang="en-CA" sz="1200" b="0" i="0" kern="1200" dirty="0">
                <a:solidFill>
                  <a:schemeClr val="tx1"/>
                </a:solidFill>
                <a:effectLst/>
                <a:latin typeface="+mn-lt"/>
                <a:ea typeface="+mn-ea"/>
                <a:cs typeface="+mn-cs"/>
              </a:rPr>
              <a:t>Really, we want to better understand what are some of the fundamental ideas that underlie the optimal algorithms and the optimal regret.</a:t>
            </a:r>
          </a:p>
          <a:p>
            <a:r>
              <a:rPr lang="en-CA" sz="1200" b="0" i="0" kern="1200" dirty="0">
                <a:solidFill>
                  <a:schemeClr val="tx1"/>
                </a:solidFill>
                <a:effectLst/>
                <a:latin typeface="+mn-lt"/>
                <a:ea typeface="+mn-ea"/>
                <a:cs typeface="+mn-cs"/>
              </a:rPr>
              <a:t>In fact, all the tight results are naturally related to random walks.</a:t>
            </a:r>
          </a:p>
          <a:p>
            <a:r>
              <a:rPr lang="en-CA" sz="1200" b="0" i="0" kern="1200" dirty="0">
                <a:solidFill>
                  <a:schemeClr val="tx1"/>
                </a:solidFill>
                <a:effectLst/>
                <a:latin typeface="+mn-lt"/>
                <a:ea typeface="+mn-ea"/>
                <a:cs typeface="+mn-cs"/>
              </a:rPr>
              <a:t>In the fixed time setting, the quantities are related to random walks of a fixed length.</a:t>
            </a:r>
          </a:p>
          <a:p>
            <a:r>
              <a:rPr lang="en-CA" sz="1200" b="0" i="0" kern="1200" dirty="0">
                <a:solidFill>
                  <a:schemeClr val="tx1"/>
                </a:solidFill>
                <a:effectLst/>
                <a:latin typeface="+mn-lt"/>
                <a:ea typeface="+mn-ea"/>
                <a:cs typeface="+mn-cs"/>
              </a:rPr>
              <a:t>The constant gamma for our result is actually related to random walks hitting a certain boundary similar to the picture I drew.</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main result is as follows.</a:t>
            </a:r>
          </a:p>
          <a:p>
            <a:r>
              <a:rPr lang="en-US" dirty="0"/>
              <a:t>For n = 2, there is an algorithm whose regret at time t is bounded above by gamma * sqrt(t) / 2.</a:t>
            </a:r>
          </a:p>
          <a:p>
            <a:r>
              <a:rPr lang="en-US" dirty="0"/>
              <a:t>This is true for all time t and regardless of what the adversary does.</a:t>
            </a:r>
          </a:p>
          <a:p>
            <a:r>
              <a:rPr lang="en-US" dirty="0"/>
              <a:t>Here, gamma is defined as the unique positive root of the function M_0(x^2/2) where M_0 is given by this formula.</a:t>
            </a:r>
          </a:p>
          <a:p>
            <a:r>
              <a:rPr lang="en-US" dirty="0"/>
              <a:t>I’ll say a little bit more about this function in a bit.</a:t>
            </a:r>
          </a:p>
          <a:p>
            <a:endParaRPr lang="en-US" dirty="0"/>
          </a:p>
          <a:p>
            <a:r>
              <a:rPr lang="en-US" dirty="0"/>
              <a:t>This constant is also tight in the following sense.</a:t>
            </a:r>
          </a:p>
          <a:p>
            <a:r>
              <a:rPr lang="en-US" dirty="0"/>
              <a:t>For any positive epsilon and any algorithm, there is something that the adversary can do to force regret at least (gamma – epsilon)*sqrt(t)/2 for some time t.</a:t>
            </a:r>
          </a:p>
          <a:p>
            <a:endParaRPr lang="en-US" dirty="0"/>
          </a:p>
          <a:p>
            <a:r>
              <a:rPr lang="en-US" dirty="0"/>
              <a:t>So a little bit about the function M0.</a:t>
            </a:r>
          </a:p>
          <a:p>
            <a:r>
              <a:rPr lang="en-US" dirty="0"/>
              <a:t>Initially it looks a bit bizarre and in fact, we initially thought there was no way this could have been correct.</a:t>
            </a:r>
          </a:p>
          <a:p>
            <a:r>
              <a:rPr lang="en-US" dirty="0"/>
              <a:t>But in hindsight, the function is a lot more natural.</a:t>
            </a:r>
          </a:p>
          <a:p>
            <a:r>
              <a:rPr lang="en-US" dirty="0"/>
              <a:t>It’s an example of a confluent hypergeometric function and these functions crop up all the time when studying properties of random walks and Brownian Motion.</a:t>
            </a:r>
          </a:p>
          <a:p>
            <a:endParaRPr lang="en-US" dirty="0"/>
          </a:p>
          <a:p>
            <a:r>
              <a:rPr lang="en-US" dirty="0"/>
              <a:t>Next, we will talk about how to design the algorithm. What I think is really interesting is that despite the problem being a very combinatorial and discrete problem, our design will utilize tools from continuous-time stochastic calculus and PDEs.</a:t>
            </a:r>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4951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 like to make a simple observation which you can get by a short calculation.</a:t>
            </a:r>
          </a:p>
          <a:p>
            <a:r>
              <a:rPr lang="en-US" dirty="0"/>
              <a:t>Let’s look at the gap between the two experts so </a:t>
            </a:r>
            <a:r>
              <a:rPr lang="en-US" dirty="0" err="1"/>
              <a:t>g_t</a:t>
            </a:r>
            <a:r>
              <a:rPr lang="en-US" dirty="0"/>
              <a:t> here is the number of mistakes made by the worst expert minus the number of mistakes made by the best expert.</a:t>
            </a:r>
          </a:p>
          <a:p>
            <a:r>
              <a:rPr lang="en-US" dirty="0"/>
              <a:t>And also let p be the weight we put on the worst expert so 1-p is the weight we up on the best expert.</a:t>
            </a:r>
          </a:p>
          <a:p>
            <a:endParaRPr lang="en-US" dirty="0"/>
          </a:p>
          <a:p>
            <a:r>
              <a:rPr lang="en-US" dirty="0"/>
              <a:t>Now, the formula is saying that the change in regret at time t goes up by p if the worst expert is wrong and the best expert is right.</a:t>
            </a:r>
          </a:p>
          <a:p>
            <a:r>
              <a:rPr lang="en-US" dirty="0"/>
              <a:t>And the change in regret goes down by p if the best expert is wrong and the worst expert is correct.</a:t>
            </a:r>
          </a:p>
          <a:p>
            <a:r>
              <a:rPr lang="en-US" dirty="0"/>
              <a:t>There’s also the possibility that both experts are correct or both are wrong but those turn to be bad decisions for the adversary.</a:t>
            </a:r>
          </a:p>
          <a:p>
            <a:endParaRPr lang="en-US" dirty="0"/>
          </a:p>
          <a:p>
            <a:r>
              <a:rPr lang="en-US" dirty="0"/>
              <a:t>Our goal then is to design p(</a:t>
            </a:r>
            <a:r>
              <a:rPr lang="en-US" dirty="0" err="1"/>
              <a:t>t,g</a:t>
            </a:r>
            <a:r>
              <a:rPr lang="en-US" dirty="0"/>
              <a:t>) so that the Reg is small and it should be small regardless of what the sequence of gaps is.</a:t>
            </a:r>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232811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viewpoint which really doesn’t change anything.</a:t>
            </a:r>
          </a:p>
          <a:p>
            <a:r>
              <a:rPr lang="en-US" dirty="0"/>
              <a:t>Let’s imagine that the adversary just flips a coin and each time step to choose which expert will be wrong.</a:t>
            </a:r>
          </a:p>
          <a:p>
            <a:r>
              <a:rPr lang="en-US" dirty="0"/>
              <a:t>This turns out to mean that the gap evolves as a reflected random walk. In other words, it’s a normal random walk</a:t>
            </a:r>
          </a:p>
          <a:p>
            <a:r>
              <a:rPr lang="en-US" dirty="0"/>
              <a:t>Except when it is at 0, it goes up by 1 deterministically.</a:t>
            </a:r>
          </a:p>
          <a:p>
            <a:endParaRPr lang="en-US" dirty="0"/>
          </a:p>
          <a:p>
            <a:r>
              <a:rPr lang="en-US" dirty="0"/>
              <a:t>And now we want to design p(</a:t>
            </a:r>
            <a:r>
              <a:rPr lang="en-US" dirty="0" err="1"/>
              <a:t>t,g</a:t>
            </a:r>
            <a:r>
              <a:rPr lang="en-US" dirty="0"/>
              <a:t>) so that the regret is almost surely bounded.</a:t>
            </a:r>
          </a:p>
          <a:p>
            <a:r>
              <a:rPr lang="en-US" dirty="0"/>
              <a:t>This sounds like there’s nothing different since it’s the same as bounding regret for all sequences of gaps.</a:t>
            </a:r>
          </a:p>
          <a:p>
            <a:endParaRPr lang="en-US" dirty="0"/>
          </a:p>
          <a:p>
            <a:r>
              <a:rPr lang="en-US" dirty="0"/>
              <a:t>But actually, it becomes quite natural to consider a natural continuous analogue.</a:t>
            </a:r>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845173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evolving the gap as a reflected random walk, we will evolve the gap as a reflected Brownian Motion.</a:t>
            </a:r>
          </a:p>
          <a:p>
            <a:r>
              <a:rPr lang="en-US" dirty="0"/>
              <a:t>So this is just the absolute value of Brownian Motion.</a:t>
            </a:r>
          </a:p>
          <a:p>
            <a:r>
              <a:rPr lang="en-US" dirty="0"/>
              <a:t>This gives rise to the notion of continuous regret which is the stochastic integral of our strategy </a:t>
            </a:r>
            <a:r>
              <a:rPr lang="en-US" dirty="0" err="1"/>
              <a:t>w.r.t</a:t>
            </a:r>
            <a:r>
              <a:rPr lang="en-US" dirty="0"/>
              <a:t>. reflected Brownian Motion.</a:t>
            </a:r>
          </a:p>
          <a:p>
            <a:r>
              <a:rPr lang="en-US" dirty="0"/>
              <a:t>Again, our goal is to obtain an almost sure bound on the regret.</a:t>
            </a:r>
          </a:p>
          <a:p>
            <a:r>
              <a:rPr lang="en-US" dirty="0"/>
              <a:t>Except now that we are working in continuous-time, we will have access to some clean and elegant tools.</a:t>
            </a:r>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 have the continuous regret and its definition.</a:t>
            </a:r>
          </a:p>
          <a:p>
            <a:r>
              <a:rPr lang="en-US" dirty="0"/>
              <a:t>One thing I want to point out is that that the regret is inherently a </a:t>
            </a:r>
            <a:r>
              <a:rPr lang="en-US" dirty="0" err="1"/>
              <a:t>pathwise</a:t>
            </a:r>
            <a:r>
              <a:rPr lang="en-US" dirty="0"/>
              <a:t> quantity.</a:t>
            </a:r>
          </a:p>
          <a:p>
            <a:r>
              <a:rPr lang="en-US" dirty="0"/>
              <a:t>In other words, the adversary has many potential ways to evolve the gap.</a:t>
            </a:r>
          </a:p>
          <a:p>
            <a:r>
              <a:rPr lang="en-US" dirty="0"/>
              <a:t>For example, the gap could evolve as the green path or this orange path or this blue path.</a:t>
            </a:r>
          </a:p>
          <a:p>
            <a:r>
              <a:rPr lang="en-US" dirty="0"/>
              <a:t>And in each of these, the regret may be potentially different even though they end at the same point.</a:t>
            </a:r>
          </a:p>
          <a:p>
            <a:endParaRPr lang="en-US" dirty="0"/>
          </a:p>
          <a:p>
            <a:r>
              <a:rPr lang="en-US" dirty="0"/>
              <a:t>A key turns out to be to design p so that the regret is the same for all of these paths.</a:t>
            </a:r>
          </a:p>
          <a:p>
            <a:r>
              <a:rPr lang="en-US" dirty="0"/>
              <a:t>In other words, the algorithm is designed to be as balanced of an algorithm as possible.</a:t>
            </a:r>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2387616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key tool from stochastic calculus, namely Ito’s formula, it turns out this wanting a balanced algorithm is equivalent to this PDE where we want </a:t>
            </a:r>
            <a:r>
              <a:rPr lang="en-US" dirty="0" err="1"/>
              <a:t>partial_t</a:t>
            </a:r>
            <a:r>
              <a:rPr lang="en-US" dirty="0"/>
              <a:t> + ½ *</a:t>
            </a:r>
            <a:r>
              <a:rPr lang="en-US" dirty="0" err="1"/>
              <a:t>partial_xx</a:t>
            </a:r>
            <a:r>
              <a:rPr lang="en-US" dirty="0"/>
              <a:t> of p is equal to 0.</a:t>
            </a:r>
          </a:p>
          <a:p>
            <a:r>
              <a:rPr lang="en-US" dirty="0"/>
              <a:t>This is a well-studied PDE known as the backwards heat equation.</a:t>
            </a:r>
          </a:p>
          <a:p>
            <a:r>
              <a:rPr lang="en-US" dirty="0"/>
              <a:t>Now, designing the algorithm just comes down to solving the backwards heat equation and this we can do to obtain the optimal algorithm.</a:t>
            </a:r>
          </a:p>
          <a:p>
            <a:r>
              <a:rPr lang="en-US" dirty="0"/>
              <a:t>In fact, the entire argument can be discretized and we lose nothing in the regret, which I think is quite miraculous.</a:t>
            </a:r>
          </a:p>
          <a:p>
            <a:endParaRPr lang="en-US" dirty="0"/>
          </a:p>
          <a:p>
            <a:r>
              <a:rPr lang="en-US" dirty="0"/>
              <a:t>So that’s all I want to say about how we design the algorithm </a:t>
            </a:r>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314161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my PhD, a primary focus for me has been problems which are motivated by machine learning. And I’ve looked at a number of such problems ranging from better understanding gradient descent or neural networks.</a:t>
            </a:r>
          </a:p>
          <a:p>
            <a:r>
              <a:rPr lang="en-US" dirty="0"/>
              <a:t>For today, I will tell you about two projects which I am particularly proud of.</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1567066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I want to say that when all is said and done, the algorithm that we get turns out to be dead simple.</a:t>
            </a:r>
          </a:p>
          <a:p>
            <a:r>
              <a:rPr lang="en-US" dirty="0"/>
              <a:t>Turns out that confluent hypergeometric functions are standard in Python and, after you defined some functions, it only takes a line of Python code to define the algorithm.</a:t>
            </a:r>
          </a:p>
        </p:txBody>
      </p:sp>
      <p:sp>
        <p:nvSpPr>
          <p:cNvPr id="4" name="Slide Number Placeholder 3"/>
          <p:cNvSpPr>
            <a:spLocks noGrp="1"/>
          </p:cNvSpPr>
          <p:nvPr>
            <p:ph type="sldNum" sz="quarter" idx="5"/>
          </p:nvPr>
        </p:nvSpPr>
        <p:spPr/>
        <p:txBody>
          <a:bodyPr/>
          <a:lstStyle/>
          <a:p>
            <a:fld id="{BDCBAEC5-BD7E-1643-B231-1B880D95206D}" type="slidenum">
              <a:rPr lang="en-US" smtClean="0"/>
              <a:t>20</a:t>
            </a:fld>
            <a:endParaRPr lang="en-US"/>
          </a:p>
        </p:txBody>
      </p:sp>
    </p:spTree>
    <p:extLst>
      <p:ext uri="{BB962C8B-B14F-4D97-AF65-F5344CB8AC3E}">
        <p14:creationId xmlns:p14="http://schemas.microsoft.com/office/powerpoint/2010/main" val="3412262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 like to now talk move to part 2 of my talk. And this is on sample-optimal algorithms for learning mixtures of Gaussians.</a:t>
            </a:r>
          </a:p>
          <a:p>
            <a:r>
              <a:rPr lang="en-US" baseline="0" dirty="0"/>
              <a:t>This is joint work with Hassan </a:t>
            </a:r>
            <a:r>
              <a:rPr lang="en-US" baseline="0" dirty="0" err="1"/>
              <a:t>Ashtiani</a:t>
            </a:r>
            <a:r>
              <a:rPr lang="en-US" baseline="0" dirty="0"/>
              <a:t>, Shai Ben-David, Nick Harvey, Abbas </a:t>
            </a:r>
            <a:r>
              <a:rPr lang="en-US" baseline="0" dirty="0" err="1"/>
              <a:t>Mehrabian</a:t>
            </a:r>
            <a:r>
              <a:rPr lang="en-US" baseline="0" dirty="0"/>
              <a:t>, and Yaniv Plan.</a:t>
            </a:r>
          </a:p>
          <a:p>
            <a:r>
              <a:rPr lang="en-US" baseline="0" dirty="0"/>
              <a:t>We presented it at </a:t>
            </a:r>
            <a:r>
              <a:rPr lang="en-US" baseline="0" dirty="0" err="1"/>
              <a:t>NeurIPS</a:t>
            </a:r>
            <a:r>
              <a:rPr lang="en-US" baseline="0" dirty="0"/>
              <a:t> in 2018 and it’s been accepted to the journal of the ACM.</a:t>
            </a:r>
          </a:p>
          <a:p>
            <a:endParaRPr lang="en-US" baseline="0" dirty="0"/>
          </a:p>
          <a:p>
            <a:r>
              <a:rPr lang="en-US" baseline="0" dirty="0"/>
              <a:t>Some other random stuff:</a:t>
            </a:r>
          </a:p>
          <a:p>
            <a:r>
              <a:rPr lang="en-US" baseline="0" dirty="0"/>
              <a:t>Local Maxima in the Likelihood of Gaussian Mixture Models: Structural Results and Algorithmic Consequences [https://</a:t>
            </a:r>
            <a:r>
              <a:rPr lang="en-US" baseline="0" dirty="0" err="1"/>
              <a:t>arxiv.org</a:t>
            </a:r>
            <a:r>
              <a:rPr lang="en-US" baseline="0" dirty="0"/>
              <a:t>/pdf/1609.00978.pdf]</a:t>
            </a:r>
          </a:p>
          <a:p>
            <a:pPr marL="171450" indent="-171450">
              <a:buFontTx/>
              <a:buChar char="-"/>
            </a:pPr>
            <a:r>
              <a:rPr lang="en-US" baseline="0" dirty="0"/>
              <a:t>Show that the log-likelihood objective may have really bad local optima so one has to be very careful with the initialization </a:t>
            </a:r>
          </a:p>
          <a:p>
            <a:pPr marL="0" indent="0">
              <a:buFontTx/>
              <a:buNone/>
            </a:pPr>
            <a:r>
              <a:rPr lang="en-CA" dirty="0"/>
              <a:t>The EM Algorithm gives Sample-Optimality for Learning Mixtures of Well-Separated Gaussians [</a:t>
            </a:r>
            <a:r>
              <a:rPr lang="en-US" baseline="0" dirty="0"/>
              <a:t>http://</a:t>
            </a:r>
            <a:r>
              <a:rPr lang="en-US" baseline="0" dirty="0" err="1"/>
              <a:t>proceedings.mlr.press</a:t>
            </a:r>
            <a:r>
              <a:rPr lang="en-US" baseline="0" dirty="0"/>
              <a:t>/v125/kwon20a/kwon20a.pdf]</a:t>
            </a:r>
          </a:p>
          <a:p>
            <a:pPr marL="171450" indent="-171450">
              <a:buFontTx/>
              <a:buChar char="-"/>
            </a:pPr>
            <a:r>
              <a:rPr lang="en-US" baseline="0" dirty="0"/>
              <a:t>EM is sample-optimal provided that one has good initialization (I think)</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21</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24</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25</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26</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27</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half of my talk, I will tell you about the problem of prediction with expert advice. In particular, I will tell you how we used tools from stochastic calculus and PDEs to design the optimal algorithm when there are two experts.</a:t>
            </a:r>
          </a:p>
          <a:p>
            <a:r>
              <a:rPr lang="en-US" dirty="0"/>
              <a:t>In the second half of my talk, I will talk to you about the problem of learning mixtures of Gaussians. Here I will tell you about a new framework for learning distributions and show how we can apply it to learn mixtures of Gaussian with as few data points as possible.</a:t>
            </a:r>
          </a:p>
        </p:txBody>
      </p:sp>
      <p:sp>
        <p:nvSpPr>
          <p:cNvPr id="4" name="Slide Number Placeholder 3"/>
          <p:cNvSpPr>
            <a:spLocks noGrp="1"/>
          </p:cNvSpPr>
          <p:nvPr>
            <p:ph type="sldNum" sz="quarter" idx="5"/>
          </p:nvPr>
        </p:nvSpPr>
        <p:spPr/>
        <p:txBody>
          <a:bodyPr/>
          <a:lstStyle/>
          <a:p>
            <a:fld id="{0D17FF8A-4BEA-5B42-95C3-50885681DCB6}" type="slidenum">
              <a:rPr lang="en-US" smtClean="0"/>
              <a:t>3</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30</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more general compression framework is as follows.</a:t>
            </a:r>
            <a:r>
              <a:rPr lang="en-US" baseline="0" dirty="0"/>
              <a:t> We first fix a class F of distributions. For example this could be the class of Gaussian distributions or the class of mixtures of k Gaussians. Alice knows F and has a distribution D in mind. Bob only knows F. The goal here is for Alice to communicate D to Bob but she has to communicate in a special form which is tailored to work for density estimation.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in the compression scheme, Alice is allowed to first draw points from the distribution. She then needs to find a small set of representative points that she could send to Bob.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Bob gets these points that Alice sends to him and he constructs a distribution D hat.</a:t>
            </a:r>
            <a:r>
              <a:rPr lang="en-US" baseline="0" dirty="0"/>
              <a:t> Now, if Alice sends t points and Bob’s algorithm is designed so that he has always outputs a distribution that is close to Alice’s distribution then we say that the class F has a compression of size t. In our Gaussian example, we would say that Gaussians have a compression of size 2.</a:t>
            </a:r>
            <a:endParaRPr lang="en-US" dirty="0"/>
          </a:p>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advantages of compression schemes is that it easily</a:t>
            </a:r>
            <a:r>
              <a:rPr lang="en-US" baseline="0" dirty="0"/>
              <a:t> extends to mixture distributions.</a:t>
            </a:r>
          </a:p>
          <a:p>
            <a:r>
              <a:rPr lang="en-US" baseline="0" dirty="0"/>
              <a:t>So let’s do another example to see this! Suppose that we want to compress a mixture of the three Gaussians illustrated on the slide.</a:t>
            </a:r>
          </a:p>
          <a:p>
            <a:r>
              <a:rPr lang="en-US" baseline="0" dirty="0"/>
              <a:t>Note the Gaussians could all have potentially different means and variances.</a:t>
            </a:r>
          </a:p>
          <a:p>
            <a:r>
              <a:rPr lang="en-US" baseline="0" dirty="0"/>
              <a:t>Also for simplicity let’s just assume that we have a uniform distribution over these three Gaussians so a third, a third, a third.</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a:t>
            </a:r>
            <a:r>
              <a:rPr lang="en-US" baseline="0" dirty="0"/>
              <a:t> compression framework, we begin by drawing some samples.</a:t>
            </a:r>
            <a:endParaRPr lang="en-US" dirty="0"/>
          </a:p>
          <a:p>
            <a:r>
              <a:rPr lang="en-US" baseline="0" dirty="0"/>
              <a:t>Again, the goal is to find a way to use only a small subset of these points so that one can recover each of these Gaussian distributions.</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for compression of mixtures</a:t>
            </a:r>
            <a:r>
              <a:rPr lang="en-US" baseline="0" dirty="0"/>
              <a:t> is to use the compression scheme that we have for each component and compress each component separately. So to encode the blue Gaussian, we can reuse the two-point compression that we discussed earlier and obtain estimate of the mean and the variance. Similarly, we can use two points to compress the green Gaussian and the red Gaussians. This gives a compression of size 6.</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generally, we show that if a </a:t>
            </a:r>
            <a:r>
              <a:rPr lang="en-US" baseline="0" dirty="0"/>
              <a:t>class F has a compression of size t then we can compress k mixtures of F with a compression of size roughly </a:t>
            </a:r>
            <a:r>
              <a:rPr lang="en-US" baseline="0" dirty="0" err="1"/>
              <a:t>kt</a:t>
            </a:r>
            <a:r>
              <a:rPr lang="en-US" baseline="0" dirty="0"/>
              <a:t> even without the assumption on the uniform mixture.</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Okay, let’s start with part 1. This is joint work with my advisor, Nick Harvey, as well as Ed Perkins, and Sikander Randhawa. The paper will also be presented at the FOCS conference later this year.</a:t>
            </a:r>
          </a:p>
        </p:txBody>
      </p:sp>
      <p:sp>
        <p:nvSpPr>
          <p:cNvPr id="4" name="Slide Number Placeholder 3"/>
          <p:cNvSpPr>
            <a:spLocks noGrp="1"/>
          </p:cNvSpPr>
          <p:nvPr>
            <p:ph type="sldNum" sz="quarter" idx="10"/>
          </p:nvPr>
        </p:nvSpPr>
        <p:spPr/>
        <p:txBody>
          <a:bodyPr/>
          <a:lstStyle/>
          <a:p>
            <a:fld id="{A0E2A2D1-48E4-4440-9120-6B05E557CC07}" type="slidenum">
              <a:rPr lang="en-US" smtClean="0"/>
              <a:t>4</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obtain</a:t>
            </a:r>
            <a:r>
              <a:rPr lang="en-US" baseline="0" dirty="0"/>
              <a:t> a sample-efficient algorithm to learn mixtures of Gaussians.</a:t>
            </a:r>
          </a:p>
          <a:p>
            <a:r>
              <a:rPr lang="en-US" baseline="0" dirty="0"/>
              <a:t>Using our compression ideas, it suffices to design a small compression scheme for just a single Gaussians. We can do this geometrically. </a:t>
            </a:r>
            <a:r>
              <a:rPr lang="en-US" dirty="0"/>
              <a:t>R</a:t>
            </a:r>
            <a:r>
              <a:rPr lang="en-US" baseline="0" dirty="0"/>
              <a:t>ecall that a Gaussian with mean mu and covariance matrix Sigma can be represented with an ellipsoid with center mu and axes corresponding to eigenvalues and eigenvectors of Sigma. So to encode the distribution, it suffices to somehow encode the ellipsoid. In this 2D example, let’s just see how to encode the axes.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a:t>
            </a:r>
            <a:r>
              <a:rPr lang="en-US" baseline="0" dirty="0"/>
              <a:t>we have drawn some samples from the Gaussian distribution. The idea is that if we wanted to encode v1, it is possible to do it using a linear combination of several of the drawn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a:t>
            </a:r>
            <a:r>
              <a:rPr lang="en-US" baseline="0" dirty="0"/>
              <a:t> on the slide, possibly </a:t>
            </a:r>
            <a:r>
              <a:rPr lang="en-US" dirty="0"/>
              <a:t>taking the average of these two orange points</a:t>
            </a:r>
            <a:r>
              <a:rPr lang="en-US" baseline="0" dirty="0"/>
              <a:t> might approximate the vector v_1.</a:t>
            </a:r>
            <a:endParaRPr lang="en-US" dirty="0"/>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have a d^2-compression scheme, this immediately</a:t>
            </a:r>
            <a:r>
              <a:rPr lang="en-US" baseline="0" dirty="0"/>
              <a:t> gives us an algorithm for learning mixtures of k Gaussians that uses only kd^2 / epsilon^2 samples. This improves upon some of the previous works and techniques; For example, it improves upon a k^4 d^4 / epsilon^2 bound that we managed to achieve using a VC-dimension argument. It also improves upon the kd^2 / eps^4 bound that was obtained by my coauthors.</a:t>
            </a:r>
          </a:p>
          <a:p>
            <a:endParaRPr lang="en-US" baseline="0" dirty="0"/>
          </a:p>
          <a:p>
            <a:r>
              <a:rPr lang="en-US" baseline="0" dirty="0"/>
              <a:t>Our work also proves a nearly-matching lower bound of kd^2 / eps^2 on the number of samples that are required for any algorithm. This improves upon the previous best lower bound due to Suresh et al. at </a:t>
            </a:r>
            <a:r>
              <a:rPr lang="en-US" baseline="0" dirty="0" err="1"/>
              <a:t>NeurIPS</a:t>
            </a:r>
            <a:r>
              <a:rPr lang="en-US" baseline="0" dirty="0"/>
              <a:t> a few years ago where they showed a linear dependence on d is necessary.</a:t>
            </a:r>
          </a:p>
          <a:p>
            <a:r>
              <a:rPr lang="en-US" baseline="0" dirty="0"/>
              <a:t>Hence, we now have a nearly-tight understanding for density estimation of mixtures of high-dimensional Gaussians.</a:t>
            </a:r>
          </a:p>
          <a:p>
            <a:endParaRPr lang="en-US" baseline="0" dirty="0"/>
          </a:p>
          <a:p>
            <a:r>
              <a:rPr lang="en-US" baseline="0"/>
              <a:t>Finally, our compression ideas can also be extended to the agnostic setting as well where we do not assert that the true distribution is a mixture of Gaussians.</a:t>
            </a:r>
          </a:p>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2541546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3072095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761590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49</a:t>
            </a:fld>
            <a:endParaRPr lang="en-US"/>
          </a:p>
        </p:txBody>
      </p:sp>
    </p:spTree>
    <p:extLst>
      <p:ext uri="{BB962C8B-B14F-4D97-AF65-F5344CB8AC3E}">
        <p14:creationId xmlns:p14="http://schemas.microsoft.com/office/powerpoint/2010/main" val="4291317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4074128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50</a:t>
            </a:fld>
            <a:endParaRPr lang="en-US"/>
          </a:p>
        </p:txBody>
      </p:sp>
    </p:spTree>
    <p:extLst>
      <p:ext uri="{BB962C8B-B14F-4D97-AF65-F5344CB8AC3E}">
        <p14:creationId xmlns:p14="http://schemas.microsoft.com/office/powerpoint/2010/main" val="2362532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51</a:t>
            </a:fld>
            <a:endParaRPr lang="en-US"/>
          </a:p>
        </p:txBody>
      </p:sp>
    </p:spTree>
    <p:extLst>
      <p:ext uri="{BB962C8B-B14F-4D97-AF65-F5344CB8AC3E}">
        <p14:creationId xmlns:p14="http://schemas.microsoft.com/office/powerpoint/2010/main" val="13397582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52</a:t>
            </a:fld>
            <a:endParaRPr lang="en-US"/>
          </a:p>
        </p:txBody>
      </p:sp>
    </p:spTree>
    <p:extLst>
      <p:ext uri="{BB962C8B-B14F-4D97-AF65-F5344CB8AC3E}">
        <p14:creationId xmlns:p14="http://schemas.microsoft.com/office/powerpoint/2010/main" val="2813037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53</a:t>
            </a:fld>
            <a:endParaRPr lang="en-US"/>
          </a:p>
        </p:txBody>
      </p:sp>
    </p:spTree>
    <p:extLst>
      <p:ext uri="{BB962C8B-B14F-4D97-AF65-F5344CB8AC3E}">
        <p14:creationId xmlns:p14="http://schemas.microsoft.com/office/powerpoint/2010/main" val="670052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54</a:t>
            </a:fld>
            <a:endParaRPr lang="en-US"/>
          </a:p>
        </p:txBody>
      </p:sp>
    </p:spTree>
    <p:extLst>
      <p:ext uri="{BB962C8B-B14F-4D97-AF65-F5344CB8AC3E}">
        <p14:creationId xmlns:p14="http://schemas.microsoft.com/office/powerpoint/2010/main" val="1530988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1523810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1521090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1606023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2977183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11691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black square.</a:t>
            </a:r>
          </a:p>
          <a:p>
            <a:endParaRPr lang="en-US" dirty="0"/>
          </a:p>
          <a:p>
            <a:r>
              <a:rPr lang="en-US" dirty="0"/>
              <a:t>Maybe mention probabilistic method so that there exists an adversary.</a:t>
            </a:r>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549620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1558536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4093312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14885054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64</a:t>
            </a:fld>
            <a:endParaRPr lang="en-US"/>
          </a:p>
        </p:txBody>
      </p:sp>
    </p:spTree>
    <p:extLst>
      <p:ext uri="{BB962C8B-B14F-4D97-AF65-F5344CB8AC3E}">
        <p14:creationId xmlns:p14="http://schemas.microsoft.com/office/powerpoint/2010/main" val="29950702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65</a:t>
            </a:fld>
            <a:endParaRPr lang="en-US"/>
          </a:p>
        </p:txBody>
      </p:sp>
    </p:spTree>
    <p:extLst>
      <p:ext uri="{BB962C8B-B14F-4D97-AF65-F5344CB8AC3E}">
        <p14:creationId xmlns:p14="http://schemas.microsoft.com/office/powerpoint/2010/main" val="4223021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66</a:t>
            </a:fld>
            <a:endParaRPr lang="en-US"/>
          </a:p>
        </p:txBody>
      </p:sp>
    </p:spTree>
    <p:extLst>
      <p:ext uri="{BB962C8B-B14F-4D97-AF65-F5344CB8AC3E}">
        <p14:creationId xmlns:p14="http://schemas.microsoft.com/office/powerpoint/2010/main" val="1404899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67</a:t>
            </a:fld>
            <a:endParaRPr lang="en-US"/>
          </a:p>
        </p:txBody>
      </p:sp>
    </p:spTree>
    <p:extLst>
      <p:ext uri="{BB962C8B-B14F-4D97-AF65-F5344CB8AC3E}">
        <p14:creationId xmlns:p14="http://schemas.microsoft.com/office/powerpoint/2010/main" val="41483712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68</a:t>
            </a:fld>
            <a:endParaRPr lang="en-US"/>
          </a:p>
        </p:txBody>
      </p:sp>
    </p:spTree>
    <p:extLst>
      <p:ext uri="{BB962C8B-B14F-4D97-AF65-F5344CB8AC3E}">
        <p14:creationId xmlns:p14="http://schemas.microsoft.com/office/powerpoint/2010/main" val="160709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69</a:t>
            </a:fld>
            <a:endParaRPr lang="en-US"/>
          </a:p>
        </p:txBody>
      </p:sp>
    </p:spTree>
    <p:extLst>
      <p:ext uri="{BB962C8B-B14F-4D97-AF65-F5344CB8AC3E}">
        <p14:creationId xmlns:p14="http://schemas.microsoft.com/office/powerpoint/2010/main" val="42263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 example of this with two experts. So initially, both experts have cost 0 and are equally good. So you should really place 50/50 since you have no data. So now suppose the top expert is wrong and incurs cost 1 and the bottom is right and incurs no cost. So you incur cost 0.5 and regret is 0.5.</a:t>
            </a:r>
          </a:p>
          <a:p>
            <a:r>
              <a:rPr lang="en-US" dirty="0"/>
              <a:t>Now a natural thing you might try is to always follow the best expert. So let’s do this. You know place all your trust on the bottom expert. But the adversary knows this and says that that expert is wrong. </a:t>
            </a:r>
          </a:p>
          <a:p>
            <a:r>
              <a:rPr lang="en-US" dirty="0"/>
              <a:t>Continue example….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70</a:t>
            </a:fld>
            <a:endParaRPr lang="en-US"/>
          </a:p>
        </p:txBody>
      </p:sp>
    </p:spTree>
    <p:extLst>
      <p:ext uri="{BB962C8B-B14F-4D97-AF65-F5344CB8AC3E}">
        <p14:creationId xmlns:p14="http://schemas.microsoft.com/office/powerpoint/2010/main" val="3415053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71</a:t>
            </a:fld>
            <a:endParaRPr lang="en-US"/>
          </a:p>
        </p:txBody>
      </p:sp>
    </p:spTree>
    <p:extLst>
      <p:ext uri="{BB962C8B-B14F-4D97-AF65-F5344CB8AC3E}">
        <p14:creationId xmlns:p14="http://schemas.microsoft.com/office/powerpoint/2010/main" val="41252794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72</a:t>
            </a:fld>
            <a:endParaRPr lang="en-US"/>
          </a:p>
        </p:txBody>
      </p:sp>
    </p:spTree>
    <p:extLst>
      <p:ext uri="{BB962C8B-B14F-4D97-AF65-F5344CB8AC3E}">
        <p14:creationId xmlns:p14="http://schemas.microsoft.com/office/powerpoint/2010/main" val="296051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73</a:t>
            </a:fld>
            <a:endParaRPr lang="en-US"/>
          </a:p>
        </p:txBody>
      </p:sp>
    </p:spTree>
    <p:extLst>
      <p:ext uri="{BB962C8B-B14F-4D97-AF65-F5344CB8AC3E}">
        <p14:creationId xmlns:p14="http://schemas.microsoft.com/office/powerpoint/2010/main" val="2173731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74</a:t>
            </a:fld>
            <a:endParaRPr lang="en-US"/>
          </a:p>
        </p:txBody>
      </p:sp>
    </p:spTree>
    <p:extLst>
      <p:ext uri="{BB962C8B-B14F-4D97-AF65-F5344CB8AC3E}">
        <p14:creationId xmlns:p14="http://schemas.microsoft.com/office/powerpoint/2010/main" val="39909091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75</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76</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want to start off by asserting that for two experts, the regret has a fairly simple expression.</a:t>
            </a:r>
          </a:p>
          <a:p>
            <a:r>
              <a:rPr lang="en-US" dirty="0"/>
              <a:t>First, let’s define the gap between the experts. This is the absolute difference between the number of mistakes made by expert 1 and the number of mistakes made by expert 2.</a:t>
            </a:r>
          </a:p>
          <a:p>
            <a:r>
              <a:rPr lang="en-US" dirty="0"/>
              <a:t>So if expert 1 has made 5 mistakes and expert 2 has made 10 then the gap is 5.</a:t>
            </a:r>
          </a:p>
          <a:p>
            <a:r>
              <a:rPr lang="en-US" dirty="0"/>
              <a:t>Finally, I will denote by p the algorithm’s weight up on the worst expert. The algorithm’s weight on the best expert will be 1-p_t.</a:t>
            </a:r>
          </a:p>
          <a:p>
            <a:r>
              <a:rPr lang="en-US" dirty="0"/>
              <a:t>Also, notice that between two time steps, the gap can change by -1, 0, or +1.</a:t>
            </a:r>
          </a:p>
          <a:p>
            <a:r>
              <a:rPr lang="en-US" dirty="0"/>
              <a:t>It changes by 0 if the costs are equal on both experts. In other words, both experts are correct or both experts are wrong.</a:t>
            </a:r>
          </a:p>
          <a:p>
            <a:r>
              <a:rPr lang="en-US" dirty="0"/>
              <a:t>It is equal to 1 if the worst expert is wrong, so the difference in the number of mistakes increases by 1.</a:t>
            </a:r>
          </a:p>
          <a:p>
            <a:r>
              <a:rPr lang="en-US" dirty="0"/>
              <a:t>Finally, it is -1 if the best expert is wrong so the difference in the number of mistakes decreases by 1.</a:t>
            </a:r>
          </a:p>
          <a:p>
            <a:endParaRPr lang="en-US" dirty="0"/>
          </a:p>
          <a:p>
            <a:r>
              <a:rPr lang="en-US" dirty="0"/>
              <a:t>So what this formula is saying is that the change in regret at time t can be described as follows.</a:t>
            </a:r>
          </a:p>
          <a:p>
            <a:r>
              <a:rPr lang="en-US" dirty="0"/>
              <a:t>We look at how much weight we place on the worst expert. If the gap goes up, we gain that much regret.</a:t>
            </a:r>
          </a:p>
          <a:p>
            <a:r>
              <a:rPr lang="en-US" dirty="0"/>
              <a:t>If the gap goes down, we lose that much regret.</a:t>
            </a:r>
          </a:p>
          <a:p>
            <a:r>
              <a:rPr lang="en-US" dirty="0"/>
              <a:t>For example, suppose we place weight 1 on the worst expert.</a:t>
            </a:r>
          </a:p>
          <a:p>
            <a:r>
              <a:rPr lang="en-US" dirty="0"/>
              <a:t>If the worst expert is wrong but the best expert is correct then we will have one full mistake more than the best expert so regret increases by 1.</a:t>
            </a:r>
          </a:p>
          <a:p>
            <a:r>
              <a:rPr lang="en-US" dirty="0"/>
              <a:t>On the other hand, if the best expert is wrong then we will not have made any additional mistakes but the best expert will have made one more.</a:t>
            </a:r>
          </a:p>
          <a:p>
            <a:r>
              <a:rPr lang="en-US" dirty="0"/>
              <a:t>So the regret decreases b 1.</a:t>
            </a:r>
          </a:p>
        </p:txBody>
      </p:sp>
      <p:sp>
        <p:nvSpPr>
          <p:cNvPr id="4" name="Slide Number Placeholder 3"/>
          <p:cNvSpPr>
            <a:spLocks noGrp="1"/>
          </p:cNvSpPr>
          <p:nvPr>
            <p:ph type="sldNum" sz="quarter" idx="5"/>
          </p:nvPr>
        </p:nvSpPr>
        <p:spPr/>
        <p:txBody>
          <a:bodyPr/>
          <a:lstStyle/>
          <a:p>
            <a:fld id="{0D17FF8A-4BEA-5B42-95C3-50885681DCB6}" type="slidenum">
              <a:rPr lang="en-US" smtClean="0"/>
              <a:t>77</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couple small observations. Intuitively, the adversary shouldn’t make the gap equal. It doesn’t affect the regret but time moves on. So in a sense, this is wasting the adversary’s time.</a:t>
            </a:r>
          </a:p>
        </p:txBody>
      </p:sp>
      <p:sp>
        <p:nvSpPr>
          <p:cNvPr id="4" name="Slide Number Placeholder 3"/>
          <p:cNvSpPr>
            <a:spLocks noGrp="1"/>
          </p:cNvSpPr>
          <p:nvPr>
            <p:ph type="sldNum" sz="quarter" idx="5"/>
          </p:nvPr>
        </p:nvSpPr>
        <p:spPr/>
        <p:txBody>
          <a:bodyPr/>
          <a:lstStyle/>
          <a:p>
            <a:fld id="{0D17FF8A-4BEA-5B42-95C3-50885681DCB6}" type="slidenum">
              <a:rPr lang="en-US" smtClean="0"/>
              <a:t>78</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observation is that the algorithm should be Markovian, in the sense that it should only depend on the current time and the current gap.</a:t>
            </a:r>
          </a:p>
          <a:p>
            <a:r>
              <a:rPr lang="en-US" dirty="0"/>
              <a:t>The reason for this is, provided that the current gap is g, what the adversary will do to maximize regret from that point is completely independent of what it has done in the past.</a:t>
            </a:r>
          </a:p>
          <a:p>
            <a:r>
              <a:rPr lang="en-US" dirty="0"/>
              <a:t>Or put another way, the adversary’s path leading to a certain state, reveals nothing about the adversary whatsoever.</a:t>
            </a:r>
          </a:p>
        </p:txBody>
      </p:sp>
      <p:sp>
        <p:nvSpPr>
          <p:cNvPr id="4" name="Slide Number Placeholder 3"/>
          <p:cNvSpPr>
            <a:spLocks noGrp="1"/>
          </p:cNvSpPr>
          <p:nvPr>
            <p:ph type="sldNum" sz="quarter" idx="5"/>
          </p:nvPr>
        </p:nvSpPr>
        <p:spPr/>
        <p:txBody>
          <a:bodyPr/>
          <a:lstStyle/>
          <a:p>
            <a:fld id="{0D17FF8A-4BEA-5B42-95C3-50885681DCB6}" type="slidenum">
              <a:rPr lang="en-US" smtClean="0"/>
              <a:t>79</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observe is that, with this adversary, every time the two experts are the same, the regret increases by ½ and so the regret is linear in the number of time steps.</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 me do an example and at the same time I want to illustrate a point.</a:t>
            </a:r>
          </a:p>
        </p:txBody>
      </p:sp>
      <p:sp>
        <p:nvSpPr>
          <p:cNvPr id="4" name="Slide Number Placeholder 3"/>
          <p:cNvSpPr>
            <a:spLocks noGrp="1"/>
          </p:cNvSpPr>
          <p:nvPr>
            <p:ph type="sldNum" sz="quarter" idx="5"/>
          </p:nvPr>
        </p:nvSpPr>
        <p:spPr/>
        <p:txBody>
          <a:bodyPr/>
          <a:lstStyle/>
          <a:p>
            <a:fld id="{0D17FF8A-4BEA-5B42-95C3-50885681DCB6}" type="slidenum">
              <a:rPr lang="en-US" smtClean="0"/>
              <a:t>80</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took two different paths and that we got different values for the regret despite that the final gap is the same.</a:t>
            </a:r>
          </a:p>
          <a:p>
            <a:r>
              <a:rPr lang="en-US" dirty="0"/>
              <a:t>Intuitively, this is a bit strange. The algorithm knows that the adversary will try to force as large regret as possible. So shouldn’t it try to be as balanced as possible? Shouldn’t it try to shift some weight away from this top path and make it seem more appealing for the algorithm but making the bottom path slightly less appealing?</a:t>
            </a:r>
          </a:p>
        </p:txBody>
      </p:sp>
      <p:sp>
        <p:nvSpPr>
          <p:cNvPr id="4" name="Slide Number Placeholder 3"/>
          <p:cNvSpPr>
            <a:spLocks noGrp="1"/>
          </p:cNvSpPr>
          <p:nvPr>
            <p:ph type="sldNum" sz="quarter" idx="5"/>
          </p:nvPr>
        </p:nvSpPr>
        <p:spPr/>
        <p:txBody>
          <a:bodyPr/>
          <a:lstStyle/>
          <a:p>
            <a:fld id="{0D17FF8A-4BEA-5B42-95C3-50885681DCB6}" type="slidenum">
              <a:rPr lang="en-US" smtClean="0"/>
              <a:t>81</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82</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83</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84</a:t>
            </a:fld>
            <a:endParaRPr lang="en-US"/>
          </a:p>
        </p:txBody>
      </p:sp>
    </p:spTree>
    <p:extLst>
      <p:ext uri="{BB962C8B-B14F-4D97-AF65-F5344CB8AC3E}">
        <p14:creationId xmlns:p14="http://schemas.microsoft.com/office/powerpoint/2010/main" val="34166113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85</a:t>
            </a:fld>
            <a:endParaRPr lang="en-US"/>
          </a:p>
        </p:txBody>
      </p:sp>
    </p:spTree>
    <p:extLst>
      <p:ext uri="{BB962C8B-B14F-4D97-AF65-F5344CB8AC3E}">
        <p14:creationId xmlns:p14="http://schemas.microsoft.com/office/powerpoint/2010/main" val="1565573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86</a:t>
            </a:fld>
            <a:endParaRPr lang="en-US"/>
          </a:p>
        </p:txBody>
      </p:sp>
    </p:spTree>
    <p:extLst>
      <p:ext uri="{BB962C8B-B14F-4D97-AF65-F5344CB8AC3E}">
        <p14:creationId xmlns:p14="http://schemas.microsoft.com/office/powerpoint/2010/main" val="27068990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87</a:t>
            </a:fld>
            <a:endParaRPr lang="en-US"/>
          </a:p>
        </p:txBody>
      </p:sp>
    </p:spTree>
    <p:extLst>
      <p:ext uri="{BB962C8B-B14F-4D97-AF65-F5344CB8AC3E}">
        <p14:creationId xmlns:p14="http://schemas.microsoft.com/office/powerpoint/2010/main" val="41047277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88</a:t>
            </a:fld>
            <a:endParaRPr lang="en-US"/>
          </a:p>
        </p:txBody>
      </p:sp>
    </p:spTree>
    <p:extLst>
      <p:ext uri="{BB962C8B-B14F-4D97-AF65-F5344CB8AC3E}">
        <p14:creationId xmlns:p14="http://schemas.microsoft.com/office/powerpoint/2010/main" val="937987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89</a:t>
            </a:fld>
            <a:endParaRPr lang="en-US"/>
          </a:p>
        </p:txBody>
      </p:sp>
    </p:spTree>
    <p:extLst>
      <p:ext uri="{BB962C8B-B14F-4D97-AF65-F5344CB8AC3E}">
        <p14:creationId xmlns:p14="http://schemas.microsoft.com/office/powerpoint/2010/main" val="110201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you can do better if you decide to hedge a little bit.</a:t>
            </a:r>
          </a:p>
          <a:p>
            <a:endParaRPr lang="en-US" dirty="0"/>
          </a:p>
          <a:p>
            <a:r>
              <a:rPr lang="en-US" dirty="0"/>
              <a:t>In fact, you can obtain regret that scales as the square root of time and not linearly in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90</a:t>
            </a:fld>
            <a:endParaRPr lang="en-US"/>
          </a:p>
        </p:txBody>
      </p:sp>
    </p:spTree>
    <p:extLst>
      <p:ext uri="{BB962C8B-B14F-4D97-AF65-F5344CB8AC3E}">
        <p14:creationId xmlns:p14="http://schemas.microsoft.com/office/powerpoint/2010/main" val="774086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91</a:t>
            </a:fld>
            <a:endParaRPr lang="en-US"/>
          </a:p>
        </p:txBody>
      </p:sp>
    </p:spTree>
    <p:extLst>
      <p:ext uri="{BB962C8B-B14F-4D97-AF65-F5344CB8AC3E}">
        <p14:creationId xmlns:p14="http://schemas.microsoft.com/office/powerpoint/2010/main" val="24815080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93</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94</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95</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96</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97</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98</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99</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100</a:t>
            </a:fld>
            <a:endParaRPr lang="en-US"/>
          </a:p>
        </p:txBody>
      </p:sp>
    </p:spTree>
    <p:extLst>
      <p:ext uri="{BB962C8B-B14F-4D97-AF65-F5344CB8AC3E}">
        <p14:creationId xmlns:p14="http://schemas.microsoft.com/office/powerpoint/2010/main" val="388593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0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40.png"/><Relationship Id="rId7"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88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42.tiff"/><Relationship Id="rId9" Type="http://schemas.openxmlformats.org/officeDocument/2006/relationships/image" Target="../media/image861.png"/></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13" Type="http://schemas.openxmlformats.org/officeDocument/2006/relationships/image" Target="../media/image36.png"/><Relationship Id="rId3" Type="http://schemas.openxmlformats.org/officeDocument/2006/relationships/notesSlide" Target="../notesSlides/notesSlide14.xml"/><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xml"/><Relationship Id="rId11" Type="http://schemas.openxmlformats.org/officeDocument/2006/relationships/image" Target="../media/image3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45.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5.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6.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tiff"/><Relationship Id="rId5" Type="http://schemas.openxmlformats.org/officeDocument/2006/relationships/image" Target="../media/image74.png"/><Relationship Id="rId4" Type="http://schemas.openxmlformats.org/officeDocument/2006/relationships/image" Target="../media/image52.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39.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38.tiff"/><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540.png"/><Relationship Id="rId10" Type="http://schemas.openxmlformats.org/officeDocument/2006/relationships/image" Target="../media/image42.tiff"/><Relationship Id="rId4" Type="http://schemas.openxmlformats.org/officeDocument/2006/relationships/image" Target="../media/image40.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9.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0.tiff"/></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6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91.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69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54.tiff"/><Relationship Id="rId9" Type="http://schemas.openxmlformats.org/officeDocument/2006/relationships/image" Target="../media/image2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54.tiff"/><Relationship Id="rId9" Type="http://schemas.openxmlformats.org/officeDocument/2006/relationships/image" Target="../media/image230.png"/></Relationships>
</file>

<file path=ppt/slides/_rels/slide31.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811.png"/><Relationship Id="rId3" Type="http://schemas.openxmlformats.org/officeDocument/2006/relationships/notesSlide" Target="../notesSlides/notesSlide31.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00.png"/><Relationship Id="rId11" Type="http://schemas.openxmlformats.org/officeDocument/2006/relationships/image" Target="../media/image791.png"/><Relationship Id="rId5" Type="http://schemas.openxmlformats.org/officeDocument/2006/relationships/image" Target="../media/image190.png"/><Relationship Id="rId10" Type="http://schemas.openxmlformats.org/officeDocument/2006/relationships/image" Target="../media/image781.png"/><Relationship Id="rId4" Type="http://schemas.openxmlformats.org/officeDocument/2006/relationships/image" Target="../media/image54.tiff"/><Relationship Id="rId9" Type="http://schemas.openxmlformats.org/officeDocument/2006/relationships/image" Target="../media/image77.png"/><Relationship Id="rId1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2.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6.tiff"/><Relationship Id="rId11" Type="http://schemas.openxmlformats.org/officeDocument/2006/relationships/image" Target="../media/image490.png"/><Relationship Id="rId5" Type="http://schemas.openxmlformats.org/officeDocument/2006/relationships/image" Target="../media/image55.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33.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7.tiff"/><Relationship Id="rId3" Type="http://schemas.openxmlformats.org/officeDocument/2006/relationships/notesSlide" Target="../notesSlides/notesSlide33.xml"/><Relationship Id="rId7" Type="http://schemas.openxmlformats.org/officeDocument/2006/relationships/image" Target="../media/image520.png"/><Relationship Id="rId12"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56.tiff"/><Relationship Id="rId9" Type="http://schemas.openxmlformats.org/officeDocument/2006/relationships/image" Target="../media/image480.png"/></Relationships>
</file>

<file path=ppt/slides/_rels/slide3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58.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58.tiff"/></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7.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21.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58.tiff"/><Relationship Id="rId9" Type="http://schemas.openxmlformats.org/officeDocument/2006/relationships/image" Target="../media/image420.png"/><Relationship Id="rId14" Type="http://schemas.openxmlformats.org/officeDocument/2006/relationships/image" Target="../media/image450.png"/></Relationships>
</file>

<file path=ppt/slides/_rels/slide38.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8.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58.tiff"/><Relationship Id="rId9"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0.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31.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8" Type="http://schemas.openxmlformats.org/officeDocument/2006/relationships/image" Target="../media/image4.tiff"/><Relationship Id="rId13" Type="http://schemas.openxmlformats.org/officeDocument/2006/relationships/image" Target="../media/image70.jpeg"/><Relationship Id="rId3" Type="http://schemas.openxmlformats.org/officeDocument/2006/relationships/image" Target="../media/image64.tiff"/><Relationship Id="rId7" Type="http://schemas.openxmlformats.org/officeDocument/2006/relationships/image" Target="../media/image3.tiff"/><Relationship Id="rId12" Type="http://schemas.openxmlformats.org/officeDocument/2006/relationships/image" Target="../media/image69.jpeg"/><Relationship Id="rId17" Type="http://schemas.openxmlformats.org/officeDocument/2006/relationships/image" Target="../media/image74.tiff"/><Relationship Id="rId2" Type="http://schemas.openxmlformats.org/officeDocument/2006/relationships/notesSlide" Target="../notesSlides/notesSlide46.xml"/><Relationship Id="rId16" Type="http://schemas.openxmlformats.org/officeDocument/2006/relationships/image" Target="../media/image73.tiff"/><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68.jpeg"/><Relationship Id="rId5" Type="http://schemas.openxmlformats.org/officeDocument/2006/relationships/image" Target="../media/image66.tiff"/><Relationship Id="rId15" Type="http://schemas.openxmlformats.org/officeDocument/2006/relationships/image" Target="../media/image72.jpeg"/><Relationship Id="rId10" Type="http://schemas.openxmlformats.org/officeDocument/2006/relationships/image" Target="../media/image67.jpeg"/><Relationship Id="rId4" Type="http://schemas.openxmlformats.org/officeDocument/2006/relationships/image" Target="../media/image65.tiff"/><Relationship Id="rId9" Type="http://schemas.openxmlformats.org/officeDocument/2006/relationships/image" Target="../media/image5.tiff"/><Relationship Id="rId14" Type="http://schemas.openxmlformats.org/officeDocument/2006/relationships/image" Target="../media/image71.jpeg"/></Relationships>
</file>

<file path=ppt/slides/_rels/slide47.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49.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2.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40.pn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tif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40.png"/><Relationship Id="rId12"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42.tiff"/><Relationship Id="rId9" Type="http://schemas.openxmlformats.org/officeDocument/2006/relationships/image" Target="../media/image861.png"/></Relationships>
</file>

<file path=ppt/slides/_rels/slide53.xml.rels><?xml version="1.0" encoding="UTF-8" standalone="yes"?>
<Relationships xmlns="http://schemas.openxmlformats.org/package/2006/relationships"><Relationship Id="rId3" Type="http://schemas.openxmlformats.org/officeDocument/2006/relationships/image" Target="../media/image680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00.png"/><Relationship Id="rId3" Type="http://schemas.openxmlformats.org/officeDocument/2006/relationships/image" Target="../media/image740.png"/><Relationship Id="rId21" Type="http://schemas.openxmlformats.org/officeDocument/2006/relationships/image" Target="../media/image104.png"/><Relationship Id="rId7" Type="http://schemas.openxmlformats.org/officeDocument/2006/relationships/image" Target="../media/image620.png"/><Relationship Id="rId17" Type="http://schemas.openxmlformats.org/officeDocument/2006/relationships/image" Target="../media/image990.png"/><Relationship Id="rId2" Type="http://schemas.openxmlformats.org/officeDocument/2006/relationships/notesSlide" Target="../notesSlides/notesSlide54.xml"/><Relationship Id="rId16" Type="http://schemas.openxmlformats.org/officeDocument/2006/relationships/image" Target="../media/image970.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760.png"/><Relationship Id="rId15" Type="http://schemas.openxmlformats.org/officeDocument/2006/relationships/image" Target="../media/image920.png"/><Relationship Id="rId19" Type="http://schemas.openxmlformats.org/officeDocument/2006/relationships/image" Target="../media/image1010.png"/><Relationship Id="rId4" Type="http://schemas.openxmlformats.org/officeDocument/2006/relationships/image" Target="../media/image750.png"/><Relationship Id="rId14" Type="http://schemas.openxmlformats.org/officeDocument/2006/relationships/image" Target="../media/image900.png"/><Relationship Id="rId22" Type="http://schemas.openxmlformats.org/officeDocument/2006/relationships/image" Target="../media/image105.png"/></Relationships>
</file>

<file path=ppt/slides/_rels/slide55.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800.png"/></Relationships>
</file>

<file path=ppt/slides/_rels/slide56.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76.tiff"/><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s>
</file>

<file path=ppt/slides/_rels/slide57.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 Id="rId9" Type="http://schemas.openxmlformats.org/officeDocument/2006/relationships/image" Target="../media/image1060.png"/></Relationships>
</file>

<file path=ppt/slides/_rels/slide58.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8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31.png"/><Relationship Id="rId5" Type="http://schemas.openxmlformats.org/officeDocument/2006/relationships/image" Target="../media/image760.png"/><Relationship Id="rId10" Type="http://schemas.openxmlformats.org/officeDocument/2006/relationships/image" Target="../media/image108.png"/><Relationship Id="rId4" Type="http://schemas.openxmlformats.org/officeDocument/2006/relationships/image" Target="../media/image750.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3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11.png"/><Relationship Id="rId9" Type="http://schemas.openxmlformats.org/officeDocument/2006/relationships/image" Target="../media/image1031.png"/></Relationships>
</file>

<file path=ppt/slides/_rels/slide61.xml.rels><?xml version="1.0" encoding="UTF-8" standalone="yes"?>
<Relationships xmlns="http://schemas.openxmlformats.org/package/2006/relationships"><Relationship Id="rId8"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2.xml"/><Relationship Id="rId10" Type="http://schemas.openxmlformats.org/officeDocument/2006/relationships/image" Target="../media/image115.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330.png"/><Relationship Id="rId7" Type="http://schemas.openxmlformats.org/officeDocument/2006/relationships/image" Target="../media/image13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49.png"/><Relationship Id="rId4" Type="http://schemas.openxmlformats.org/officeDocument/2006/relationships/image" Target="../media/image1390.png"/><Relationship Id="rId9" Type="http://schemas.openxmlformats.org/officeDocument/2006/relationships/image" Target="../media/image1400.png"/></Relationships>
</file>

<file path=ppt/slides/_rels/slide6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6.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66.xml"/><Relationship Id="rId7" Type="http://schemas.openxmlformats.org/officeDocument/2006/relationships/image" Target="../media/image361.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51.png"/><Relationship Id="rId5" Type="http://schemas.openxmlformats.org/officeDocument/2006/relationships/image" Target="../media/image331.png"/><Relationship Id="rId4" Type="http://schemas.openxmlformats.org/officeDocument/2006/relationships/image" Target="../media/image77.tiff"/><Relationship Id="rId9" Type="http://schemas.openxmlformats.org/officeDocument/2006/relationships/image" Target="../media/image431.png"/></Relationships>
</file>

<file path=ppt/slides/_rels/slide67.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image" Target="../media/image43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441.png"/></Relationships>
</file>

<file path=ppt/slides/_rels/slide68.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image" Target="../media/image43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511.png"/></Relationships>
</file>

<file path=ppt/slides/_rels/slide69.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77.tiff"/><Relationship Id="rId7" Type="http://schemas.openxmlformats.org/officeDocument/2006/relationships/image" Target="../media/image55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12.png"/><Relationship Id="rId9" Type="http://schemas.openxmlformats.org/officeDocument/2006/relationships/image" Target="../media/image45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7.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6.tiff"/><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7.tiff"/></Relationships>
</file>

<file path=ppt/slides/_rels/slide70.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77.tiff"/><Relationship Id="rId7" Type="http://schemas.openxmlformats.org/officeDocument/2006/relationships/image" Target="../media/image55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21.png"/><Relationship Id="rId9" Type="http://schemas.openxmlformats.org/officeDocument/2006/relationships/image" Target="../media/image45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541.png"/><Relationship Id="rId4" Type="http://schemas.openxmlformats.org/officeDocument/2006/relationships/image" Target="../media/image530.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58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81.png"/><Relationship Id="rId4" Type="http://schemas.openxmlformats.org/officeDocument/2006/relationships/image" Target="../media/image31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81.png"/><Relationship Id="rId5" Type="http://schemas.openxmlformats.org/officeDocument/2006/relationships/image" Target="../media/image300.png"/><Relationship Id="rId4" Type="http://schemas.openxmlformats.org/officeDocument/2006/relationships/image" Target="../media/image290.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491.png"/><Relationship Id="rId4" Type="http://schemas.openxmlformats.org/officeDocument/2006/relationships/image" Target="../media/image48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notesSlide" Target="../notesSlides/notesSlide77.xml"/><Relationship Id="rId7" Type="http://schemas.openxmlformats.org/officeDocument/2006/relationships/image" Target="../media/image464.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451.png"/><Relationship Id="rId4" Type="http://schemas.openxmlformats.org/officeDocument/2006/relationships/image" Target="../media/image421.png"/></Relationships>
</file>

<file path=ppt/slides/_rels/slide78.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502.png"/><Relationship Id="rId4" Type="http://schemas.openxmlformats.org/officeDocument/2006/relationships/image" Target="../media/image492.png"/></Relationships>
</file>

<file path=ppt/slides/_rels/slide79.xml.rels><?xml version="1.0" encoding="UTF-8" standalone="yes"?>
<Relationships xmlns="http://schemas.openxmlformats.org/package/2006/relationships"><Relationship Id="rId3" Type="http://schemas.openxmlformats.org/officeDocument/2006/relationships/image" Target="../media/image522.png"/><Relationship Id="rId7"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473.png"/><Relationship Id="rId4" Type="http://schemas.openxmlformats.org/officeDocument/2006/relationships/image" Target="../media/image46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7.tiff"/></Relationships>
</file>

<file path=ppt/slides/_rels/slide80.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78.png"/><Relationship Id="rId7" Type="http://schemas.openxmlformats.org/officeDocument/2006/relationships/image" Target="../media/image59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82.png"/><Relationship Id="rId11" Type="http://schemas.openxmlformats.org/officeDocument/2006/relationships/image" Target="../media/image631.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2.png"/><Relationship Id="rId9" Type="http://schemas.openxmlformats.org/officeDocument/2006/relationships/image" Target="../media/image613.png"/></Relationships>
</file>

<file path=ppt/slides/_rels/slide8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image" Target="../media/image78.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582.png"/><Relationship Id="rId10" Type="http://schemas.openxmlformats.org/officeDocument/2006/relationships/image" Target="../media/image601.png"/><Relationship Id="rId4" Type="http://schemas.openxmlformats.org/officeDocument/2006/relationships/image" Target="../media/image57.png"/><Relationship Id="rId9" Type="http://schemas.openxmlformats.org/officeDocument/2006/relationships/image" Target="../media/image591.png"/><Relationship Id="rId14" Type="http://schemas.openxmlformats.org/officeDocument/2006/relationships/image" Target="../media/image562.png"/></Relationships>
</file>

<file path=ppt/slides/_rels/slide82.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42.tiff"/></Relationships>
</file>

<file path=ppt/slides/_rels/slide8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84.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2.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40.png"/><Relationship Id="rId9"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8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42.tiff"/><Relationship Id="rId4" Type="http://schemas.openxmlformats.org/officeDocument/2006/relationships/image" Target="../media/image540.png"/></Relationships>
</file>

<file path=ppt/slides/_rels/slide8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0.png"/><Relationship Id="rId7"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42.tiff"/><Relationship Id="rId4" Type="http://schemas.openxmlformats.org/officeDocument/2006/relationships/image" Target="../media/image540.png"/></Relationships>
</file>

<file path=ppt/slides/_rels/slide89.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40.png"/><Relationship Id="rId12" Type="http://schemas.openxmlformats.org/officeDocument/2006/relationships/image" Target="../media/image8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42.tiff"/><Relationship Id="rId9" Type="http://schemas.openxmlformats.org/officeDocument/2006/relationships/image" Target="../media/image86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9.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6.tiff"/><Relationship Id="rId1" Type="http://schemas.openxmlformats.org/officeDocument/2006/relationships/tags" Target="../tags/tag6.xml"/><Relationship Id="rId6" Type="http://schemas.openxmlformats.org/officeDocument/2006/relationships/image" Target="../media/image7.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7.tiff"/></Relationships>
</file>

<file path=ppt/slides/_rels/slide90.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42.tif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2.xml"/><Relationship Id="rId5" Type="http://schemas.openxmlformats.org/officeDocument/2006/relationships/image" Target="../media/image83.tiff"/><Relationship Id="rId4" Type="http://schemas.openxmlformats.org/officeDocument/2006/relationships/image" Target="../media/image82.tiff"/></Relationships>
</file>

<file path=ppt/slides/_rels/slide93.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531.png"/></Relationships>
</file>

<file path=ppt/slides/_rels/slide9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1.png"/><Relationship Id="rId4" Type="http://schemas.openxmlformats.org/officeDocument/2006/relationships/image" Target="../media/image42.tiff"/></Relationships>
</file>

<file path=ppt/slides/_rels/slide95.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42.tiff"/></Relationships>
</file>

<file path=ppt/slides/_rels/slide96.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540.png"/><Relationship Id="rId7" Type="http://schemas.openxmlformats.org/officeDocument/2006/relationships/image" Target="../media/image891.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42.tiff"/></Relationships>
</file>

<file path=ppt/slides/_rels/slide97.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3.png"/><Relationship Id="rId2" Type="http://schemas.openxmlformats.org/officeDocument/2006/relationships/notesSlide" Target="../notesSlides/notesSlide96.xml"/><Relationship Id="rId1" Type="http://schemas.openxmlformats.org/officeDocument/2006/relationships/slideLayout" Target="../slideLayouts/slideLayout2.xml"/><Relationship Id="rId11" Type="http://schemas.openxmlformats.org/officeDocument/2006/relationships/image" Target="../media/image54.png"/><Relationship Id="rId10" Type="http://schemas.openxmlformats.org/officeDocument/2006/relationships/image" Target="../media/image473.png"/><Relationship Id="rId9" Type="http://schemas.openxmlformats.org/officeDocument/2006/relationships/image" Target="../media/image531.png"/></Relationships>
</file>

<file path=ppt/slides/_rels/slide98.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561.png"/><Relationship Id="rId4" Type="http://schemas.openxmlformats.org/officeDocument/2006/relationships/image" Target="../media/image42.tiff"/></Relationships>
</file>

<file path=ppt/slides/_rels/slide9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540.png"/><Relationship Id="rId7" Type="http://schemas.openxmlformats.org/officeDocument/2006/relationships/image" Target="../media/image57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1.png"/><Relationship Id="rId4" Type="http://schemas.openxmlformats.org/officeDocument/2006/relationships/image" Target="../media/image4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of August 6, 2020</a:t>
            </a:r>
            <a:endParaRPr lang="en-US" sz="2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90BA3A7-D057-3448-A49C-60ECA97E74F7}"/>
              </a:ext>
            </a:extLst>
          </p:cNvPr>
          <p:cNvSpPr txBox="1"/>
          <p:nvPr/>
        </p:nvSpPr>
        <p:spPr>
          <a:xfrm>
            <a:off x="11727305" y="6488668"/>
            <a:ext cx="464695"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mc:Choice xmlns:p14="http://schemas.microsoft.com/office/powerpoint/2010/main" Requires="p14">
      <p:transition spd="slow" p14:dur="2000" advTm="7820"/>
    </mc:Choice>
    <mc:Fallback>
      <p:transition spd="slow" advTm="78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4337C6F-9147-D347-B926-87451EF06A52}"/>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1689859298"/>
      </p:ext>
    </p:extLst>
  </p:cSld>
  <p:clrMapOvr>
    <a:masterClrMapping/>
  </p:clrMapOvr>
  <mc:AlternateContent xmlns:mc="http://schemas.openxmlformats.org/markup-compatibility/2006">
    <mc:Choice xmlns:p14="http://schemas.microsoft.com/office/powerpoint/2010/main" Requires="p14">
      <p:transition spd="slow" p14:dur="2000" advTm="5370"/>
    </mc:Choice>
    <mc:Fallback>
      <p:transition spd="slow" advTm="5370"/>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B61EFF1-157A-3040-8A46-6A3B043D0984}"/>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2180150843"/>
      </p:ext>
    </p:extLst>
  </p:cSld>
  <p:clrMapOvr>
    <a:masterClrMapping/>
  </p:clrMapOvr>
  <mc:AlternateContent xmlns:mc="http://schemas.openxmlformats.org/markup-compatibility/2006">
    <mc:Choice xmlns:p14="http://schemas.microsoft.com/office/powerpoint/2010/main" Requires="p14">
      <p:transition spd="slow" p14:dur="2000" advTm="129310"/>
    </mc:Choice>
    <mc:Fallback>
      <p:transition spd="slow" advTm="1293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210C79E-6603-824F-B406-CA9CBADD039E}"/>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26968993"/>
      </p:ext>
    </p:extLst>
  </p:cSld>
  <p:clrMapOvr>
    <a:masterClrMapping/>
  </p:clrMapOvr>
  <mc:AlternateContent xmlns:mc="http://schemas.openxmlformats.org/markup-compatibility/2006">
    <mc:Choice xmlns:p14="http://schemas.microsoft.com/office/powerpoint/2010/main" Requires="p14">
      <p:transition spd="slow" p14:dur="2000" advTm="45410"/>
    </mc:Choice>
    <mc:Fallback>
      <p:transition spd="slow" advTm="4541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307D0B8-FBF2-A641-BF55-63B52F020C60}"/>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4207219921"/>
      </p:ext>
    </p:extLst>
  </p:cSld>
  <p:clrMapOvr>
    <a:masterClrMapping/>
  </p:clrMapOvr>
  <mc:AlternateContent xmlns:mc="http://schemas.openxmlformats.org/markup-compatibility/2006">
    <mc:Choice xmlns:p14="http://schemas.microsoft.com/office/powerpoint/2010/main" Requires="p14">
      <p:transition spd="slow" p14:dur="2000" advTm="37384"/>
    </mc:Choice>
    <mc:Fallback>
      <p:transition spd="slow" advTm="3738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308535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4284093" y="1840076"/>
                <a:ext cx="4135619" cy="548163"/>
              </a:xfrm>
              <a:prstGeom prst="rect">
                <a:avLst/>
              </a:prstGeom>
            </p:spPr>
            <p:txBody>
              <a:bodyPr wrap="none">
                <a:spAutoFit/>
              </a:bodyPr>
              <a:lstStyle/>
              <a:p>
                <a14:m>
                  <m:oMath xmlns:m="http://schemas.openxmlformats.org/officeDocument/2006/math">
                    <m:r>
                      <m:rPr>
                        <m:sty m:val="p"/>
                      </m:rPr>
                      <a:rPr lang="en-US" sz="2800" i="0" smtClean="0">
                        <a:latin typeface="Cambria Math" panose="02040503050406030204" pitchFamily="18" charset="0"/>
                      </a:rPr>
                      <m:t>R</m:t>
                    </m:r>
                    <m:r>
                      <m:rPr>
                        <m:sty m:val="p"/>
                      </m:rPr>
                      <a:rPr lang="en-US" sz="2800" b="0" i="0" smtClean="0">
                        <a:latin typeface="Cambria Math" panose="02040503050406030204" pitchFamily="18" charset="0"/>
                      </a:rPr>
                      <m:t>eg</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   ∀</m:t>
                    </m:r>
                    <m:r>
                      <a:rPr lang="en-US" sz="2800" b="0" i="1" smtClean="0">
                        <a:latin typeface="Cambria Math" panose="02040503050406030204" pitchFamily="18" charset="0"/>
                      </a:rPr>
                      <m:t>𝑡</m:t>
                    </m:r>
                    <m:r>
                      <a:rPr lang="en-US" sz="2800" b="0" i="1" smtClean="0">
                        <a:latin typeface="Cambria Math" panose="02040503050406030204" pitchFamily="18" charset="0"/>
                      </a:rPr>
                      <m:t>&gt;0</m:t>
                    </m:r>
                  </m:oMath>
                </a14:m>
                <a:r>
                  <a:rPr lang="en-US" sz="2800" dirty="0"/>
                  <a:t>.</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4284093" y="1840076"/>
                <a:ext cx="4135619" cy="548163"/>
              </a:xfrm>
              <a:prstGeom prst="rect">
                <a:avLst/>
              </a:prstGeom>
              <a:blipFill>
                <a:blip r:embed="rId4"/>
                <a:stretch>
                  <a:fillRect l="-612" t="-6818" b="-2727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11008657"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 there is an </a:t>
                </a:r>
                <a:r>
                  <a:rPr lang="en-US" sz="2800" dirty="0">
                    <a:solidFill>
                      <a:schemeClr val="accent1"/>
                    </a:solidFill>
                  </a:rPr>
                  <a:t>alg.</a:t>
                </a:r>
                <a:r>
                  <a:rPr lang="en-US" sz="2800" dirty="0"/>
                  <a:t> that guarantees (against all </a:t>
                </a:r>
                <a:r>
                  <a:rPr lang="en-US" sz="2800" dirty="0">
                    <a:solidFill>
                      <a:srgbClr val="FF0000"/>
                    </a:solidFill>
                  </a:rPr>
                  <a:t>adversaries</a:t>
                </a:r>
                <a:r>
                  <a:rPr lang="en-US" sz="2800" dirty="0"/>
                  <a:t>)</a:t>
                </a:r>
              </a:p>
            </p:txBody>
          </p:sp>
        </mc:Choice>
        <mc:Fallback>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11008657" cy="523220"/>
              </a:xfrm>
              <a:prstGeom prst="rect">
                <a:avLst/>
              </a:prstGeom>
              <a:blipFill>
                <a:blip r:embed="rId5"/>
                <a:stretch>
                  <a:fillRect l="-1037"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75053CC-ED71-B643-893F-BE532A6C6857}"/>
                  </a:ext>
                </a:extLst>
              </p:cNvPr>
              <p:cNvSpPr/>
              <p:nvPr/>
            </p:nvSpPr>
            <p:spPr>
              <a:xfrm>
                <a:off x="4284093" y="483785"/>
                <a:ext cx="7920117" cy="654346"/>
              </a:xfrm>
              <a:prstGeom prst="rect">
                <a:avLst/>
              </a:prstGeom>
            </p:spPr>
            <p:txBody>
              <a:bodyPr wrap="none">
                <a:spAutoFit/>
              </a:bodyPr>
              <a:lstStyle/>
              <a:p>
                <a:r>
                  <a:rPr lang="en-US" sz="2400" dirty="0">
                    <a:solidFill>
                      <a:schemeClr val="tx1">
                        <a:lumMod val="65000"/>
                        <a:lumOff val="35000"/>
                      </a:schemeClr>
                    </a:solidFill>
                  </a:rPr>
                  <a:t>I</a:t>
                </a:r>
                <a:r>
                  <a:rPr lang="en-US" sz="2400" b="0" dirty="0">
                    <a:solidFill>
                      <a:schemeClr val="tx1">
                        <a:lumMod val="65000"/>
                        <a:lumOff val="35000"/>
                      </a:schemeClr>
                    </a:solidFill>
                  </a:rPr>
                  <a:t>maginar</a:t>
                </a:r>
                <a:r>
                  <a:rPr lang="en-US" sz="2400" dirty="0">
                    <a:solidFill>
                      <a:schemeClr val="tx1">
                        <a:lumMod val="65000"/>
                        <a:lumOff val="35000"/>
                      </a:schemeClr>
                    </a:solidFill>
                  </a:rPr>
                  <a:t>y error function:</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xmlns="">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4284093" y="483785"/>
                <a:ext cx="7920117" cy="654346"/>
              </a:xfrm>
              <a:prstGeom prst="rect">
                <a:avLst/>
              </a:prstGeom>
              <a:blipFill>
                <a:blip r:embed="rId9"/>
                <a:stretch>
                  <a:fillRect l="-1120" t="-96226" r="-160" b="-1471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70C68D7-B7FC-1D4E-9BB1-BB3DB27FA6BD}"/>
                  </a:ext>
                </a:extLst>
              </p:cNvPr>
              <p:cNvSpPr txBox="1"/>
              <p:nvPr/>
            </p:nvSpPr>
            <p:spPr>
              <a:xfrm>
                <a:off x="838199" y="2299966"/>
                <a:ext cx="10294258" cy="523220"/>
              </a:xfrm>
              <a:prstGeom prst="rect">
                <a:avLst/>
              </a:prstGeom>
              <a:noFill/>
            </p:spPr>
            <p:txBody>
              <a:bodyPr wrap="square" rtlCol="0">
                <a:spAutoFit/>
              </a:bodyPr>
              <a:lstStyle/>
              <a:p>
                <a:r>
                  <a:rPr lang="en-US" sz="2800" dirty="0"/>
                  <a:t>Moreover, for any </a:t>
                </a:r>
                <a:r>
                  <a:rPr lang="en-US" sz="2800" dirty="0">
                    <a:solidFill>
                      <a:schemeClr val="accent1"/>
                    </a:solidFill>
                  </a:rPr>
                  <a:t>algorithm</a:t>
                </a:r>
                <a:r>
                  <a:rPr lang="en-US" sz="2800" dirty="0"/>
                  <a:t> and </a:t>
                </a:r>
                <a14:m>
                  <m:oMath xmlns:m="http://schemas.openxmlformats.org/officeDocument/2006/math">
                    <m:r>
                      <a:rPr lang="en-US" sz="2800" i="1">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is </a:t>
                </a:r>
                <a:r>
                  <a:rPr lang="en-US" sz="2800" dirty="0">
                    <a:solidFill>
                      <a:srgbClr val="FF0000"/>
                    </a:solidFill>
                  </a:rPr>
                  <a:t>adversary</a:t>
                </a:r>
                <a:r>
                  <a:rPr lang="en-US" sz="2800" dirty="0"/>
                  <a:t> that forces</a:t>
                </a:r>
              </a:p>
            </p:txBody>
          </p:sp>
        </mc:Choice>
        <mc:Fallback>
          <p:sp>
            <p:nvSpPr>
              <p:cNvPr id="13" name="TextBox 12">
                <a:extLst>
                  <a:ext uri="{FF2B5EF4-FFF2-40B4-BE49-F238E27FC236}">
                    <a16:creationId xmlns:a16="http://schemas.microsoft.com/office/drawing/2014/main" id="{870C68D7-B7FC-1D4E-9BB1-BB3DB27FA6BD}"/>
                  </a:ext>
                </a:extLst>
              </p:cNvPr>
              <p:cNvSpPr txBox="1">
                <a:spLocks noRot="1" noChangeAspect="1" noMove="1" noResize="1" noEditPoints="1" noAdjustHandles="1" noChangeArrowheads="1" noChangeShapeType="1" noTextEdit="1"/>
              </p:cNvSpPr>
              <p:nvPr/>
            </p:nvSpPr>
            <p:spPr>
              <a:xfrm>
                <a:off x="838199" y="2299966"/>
                <a:ext cx="10294258" cy="523220"/>
              </a:xfrm>
              <a:prstGeom prst="rect">
                <a:avLst/>
              </a:prstGeom>
              <a:blipFill>
                <a:blip r:embed="rId10"/>
                <a:stretch>
                  <a:fillRect l="-1108" t="-9524"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9F1734F2-A90C-BF4F-824D-48DBA221AB2F}"/>
                  </a:ext>
                </a:extLst>
              </p:cNvPr>
              <p:cNvSpPr/>
              <p:nvPr/>
            </p:nvSpPr>
            <p:spPr>
              <a:xfrm>
                <a:off x="3739122" y="2715289"/>
                <a:ext cx="6078715" cy="548163"/>
              </a:xfrm>
              <a:prstGeom prst="rect">
                <a:avLst/>
              </a:prstGeom>
            </p:spPr>
            <p:txBody>
              <a:bodyPr wrap="none">
                <a:spAutoFit/>
              </a:bodyPr>
              <a:lstStyle/>
              <a:p>
                <a14:m>
                  <m:oMath xmlns:m="http://schemas.openxmlformats.org/officeDocument/2006/math">
                    <m:r>
                      <m:rPr>
                        <m:sty m:val="p"/>
                      </m:rPr>
                      <a:rPr lang="en-US" sz="2800" i="0" smtClean="0">
                        <a:latin typeface="Cambria Math" panose="02040503050406030204" pitchFamily="18" charset="0"/>
                      </a:rPr>
                      <m:t>R</m:t>
                    </m:r>
                    <m:r>
                      <m:rPr>
                        <m:sty m:val="p"/>
                      </m:rPr>
                      <a:rPr lang="en-US" sz="2800" b="0" i="0" smtClean="0">
                        <a:latin typeface="Cambria Math" panose="02040503050406030204" pitchFamily="18" charset="0"/>
                      </a:rPr>
                      <m:t>eg</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&gt;(</m:t>
                    </m:r>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some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&gt;0</m:t>
                    </m:r>
                  </m:oMath>
                </a14:m>
                <a:r>
                  <a:rPr lang="en-US" sz="2800" dirty="0"/>
                  <a:t>.</a:t>
                </a:r>
              </a:p>
            </p:txBody>
          </p:sp>
        </mc:Choice>
        <mc:Fallback>
          <p:sp>
            <p:nvSpPr>
              <p:cNvPr id="14" name="Rectangle 13">
                <a:extLst>
                  <a:ext uri="{FF2B5EF4-FFF2-40B4-BE49-F238E27FC236}">
                    <a16:creationId xmlns:a16="http://schemas.microsoft.com/office/drawing/2014/main" id="{9F1734F2-A90C-BF4F-824D-48DBA221AB2F}"/>
                  </a:ext>
                </a:extLst>
              </p:cNvPr>
              <p:cNvSpPr>
                <a:spLocks noRot="1" noChangeAspect="1" noMove="1" noResize="1" noEditPoints="1" noAdjustHandles="1" noChangeArrowheads="1" noChangeShapeType="1" noTextEdit="1"/>
              </p:cNvSpPr>
              <p:nvPr/>
            </p:nvSpPr>
            <p:spPr>
              <a:xfrm>
                <a:off x="3739122" y="2715289"/>
                <a:ext cx="6078715" cy="548163"/>
              </a:xfrm>
              <a:prstGeom prst="rect">
                <a:avLst/>
              </a:prstGeom>
              <a:blipFill>
                <a:blip r:embed="rId11"/>
                <a:stretch>
                  <a:fillRect l="-417" t="-6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DE37423-F93D-4645-8ACF-3E879F167E49}"/>
                  </a:ext>
                </a:extLst>
              </p:cNvPr>
              <p:cNvSpPr txBox="1"/>
              <p:nvPr/>
            </p:nvSpPr>
            <p:spPr>
              <a:xfrm>
                <a:off x="838200" y="3120175"/>
                <a:ext cx="9991165" cy="601831"/>
              </a:xfrm>
              <a:prstGeom prst="rect">
                <a:avLst/>
              </a:prstGeom>
              <a:noFill/>
            </p:spPr>
            <p:txBody>
              <a:bodyPr wrap="square" rtlCol="0">
                <a:spAutoFit/>
              </a:bodyPr>
              <a:lstStyle/>
              <a:p>
                <a:r>
                  <a:rPr lang="en-US" sz="2800" dirty="0"/>
                  <a:t>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p:sp>
            <p:nvSpPr>
              <p:cNvPr id="16" name="TextBox 15">
                <a:extLst>
                  <a:ext uri="{FF2B5EF4-FFF2-40B4-BE49-F238E27FC236}">
                    <a16:creationId xmlns:a16="http://schemas.microsoft.com/office/drawing/2014/main" id="{2DE37423-F93D-4645-8ACF-3E879F167E49}"/>
                  </a:ext>
                </a:extLst>
              </p:cNvPr>
              <p:cNvSpPr txBox="1">
                <a:spLocks noRot="1" noChangeAspect="1" noMove="1" noResize="1" noEditPoints="1" noAdjustHandles="1" noChangeArrowheads="1" noChangeShapeType="1" noTextEdit="1"/>
              </p:cNvSpPr>
              <p:nvPr/>
            </p:nvSpPr>
            <p:spPr>
              <a:xfrm>
                <a:off x="838200" y="3120175"/>
                <a:ext cx="9991165" cy="601831"/>
              </a:xfrm>
              <a:prstGeom prst="rect">
                <a:avLst/>
              </a:prstGeom>
              <a:blipFill>
                <a:blip r:embed="rId12"/>
                <a:stretch>
                  <a:fillRect l="-1142" t="-150000" b="-2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9858A6B-451E-BB4E-8032-ED87B0D09182}"/>
                  </a:ext>
                </a:extLst>
              </p:cNvPr>
              <p:cNvSpPr/>
              <p:nvPr/>
            </p:nvSpPr>
            <p:spPr>
              <a:xfrm>
                <a:off x="3423409" y="373316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p:sp>
            <p:nvSpPr>
              <p:cNvPr id="18" name="Rectangle 17">
                <a:extLst>
                  <a:ext uri="{FF2B5EF4-FFF2-40B4-BE49-F238E27FC236}">
                    <a16:creationId xmlns:a16="http://schemas.microsoft.com/office/drawing/2014/main" id="{29858A6B-451E-BB4E-8032-ED87B0D09182}"/>
                  </a:ext>
                </a:extLst>
              </p:cNvPr>
              <p:cNvSpPr>
                <a:spLocks noRot="1" noChangeAspect="1" noMove="1" noResize="1" noEditPoints="1" noAdjustHandles="1" noChangeArrowheads="1" noChangeShapeType="1" noTextEdit="1"/>
              </p:cNvSpPr>
              <p:nvPr/>
            </p:nvSpPr>
            <p:spPr>
              <a:xfrm>
                <a:off x="3423409" y="3733166"/>
                <a:ext cx="4820743" cy="528030"/>
              </a:xfrm>
              <a:prstGeom prst="rect">
                <a:avLst/>
              </a:prstGeom>
              <a:blipFill>
                <a:blip r:embed="rId13"/>
                <a:stretch>
                  <a:fillRect b="-16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84BD9660-A637-1646-83D1-6C4CE56C4B7C}"/>
                  </a:ext>
                </a:extLst>
              </p:cNvPr>
              <p:cNvSpPr>
                <a:spLocks noGrp="1"/>
              </p:cNvSpPr>
              <p:nvPr>
                <p:ph idx="1"/>
              </p:nvPr>
            </p:nvSpPr>
            <p:spPr>
              <a:xfrm>
                <a:off x="838199" y="4479002"/>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example of a “confluent hypergeometric function”; these appear in studying fundamental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19" name="Content Placeholder 2">
                <a:extLst>
                  <a:ext uri="{FF2B5EF4-FFF2-40B4-BE49-F238E27FC236}">
                    <a16:creationId xmlns:a16="http://schemas.microsoft.com/office/drawing/2014/main" id="{84BD9660-A637-1646-83D1-6C4CE56C4B7C}"/>
                  </a:ext>
                </a:extLst>
              </p:cNvPr>
              <p:cNvSpPr>
                <a:spLocks noGrp="1" noRot="1" noChangeAspect="1" noMove="1" noResize="1" noEditPoints="1" noAdjustHandles="1" noChangeArrowheads="1" noChangeShapeType="1" noTextEdit="1"/>
              </p:cNvSpPr>
              <p:nvPr>
                <p:ph idx="1"/>
              </p:nvPr>
            </p:nvSpPr>
            <p:spPr>
              <a:xfrm>
                <a:off x="838199" y="4479002"/>
                <a:ext cx="10515600" cy="1047984"/>
              </a:xfrm>
              <a:blipFill>
                <a:blip r:embed="rId14"/>
                <a:stretch>
                  <a:fillRect l="-965" t="-14458" b="-9639"/>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2D35D5EB-D21E-EC47-91FA-E27EA85C74A5}"/>
              </a:ext>
            </a:extLst>
          </p:cNvPr>
          <p:cNvSpPr txBox="1">
            <a:spLocks/>
          </p:cNvSpPr>
          <p:nvPr/>
        </p:nvSpPr>
        <p:spPr>
          <a:xfrm>
            <a:off x="838199" y="5651702"/>
            <a:ext cx="10515600" cy="7339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Next: Discuss use of stochastic calculus &amp; PDEs to design optimal algorithm.</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E4999BF-B458-C945-B39F-00E7B86FF811}"/>
              </a:ext>
            </a:extLst>
          </p:cNvPr>
          <p:cNvSpPr txBox="1"/>
          <p:nvPr/>
        </p:nvSpPr>
        <p:spPr>
          <a:xfrm>
            <a:off x="11727305" y="6488668"/>
            <a:ext cx="464695" cy="369332"/>
          </a:xfrm>
          <a:prstGeom prst="rect">
            <a:avLst/>
          </a:prstGeom>
          <a:noFill/>
        </p:spPr>
        <p:txBody>
          <a:bodyPr wrap="square" rtlCol="0">
            <a:spAutoFit/>
          </a:bodyPr>
          <a:lstStyle/>
          <a:p>
            <a:r>
              <a:rPr lang="en-US" dirty="0"/>
              <a:t>9</a:t>
            </a:r>
          </a:p>
        </p:txBody>
      </p:sp>
    </p:spTree>
    <p:custDataLst>
      <p:tags r:id="rId1"/>
    </p:custDataLst>
    <p:extLst>
      <p:ext uri="{BB962C8B-B14F-4D97-AF65-F5344CB8AC3E}">
        <p14:creationId xmlns:p14="http://schemas.microsoft.com/office/powerpoint/2010/main" val="1428854115"/>
      </p:ext>
    </p:extLst>
  </p:cSld>
  <p:clrMapOvr>
    <a:masterClrMapping/>
  </p:clrMapOvr>
  <mc:AlternateContent xmlns:mc="http://schemas.openxmlformats.org/markup-compatibility/2006">
    <mc:Choice xmlns:p14="http://schemas.microsoft.com/office/powerpoint/2010/main" Requires="p14">
      <p:transition spd="slow" p14:dur="2000" advTm="18878"/>
    </mc:Choice>
    <mc:Fallback>
      <p:transition spd="slow" advTm="188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14" grpId="0"/>
      <p:bldP spid="16" grpId="0"/>
      <p:bldP spid="18" grpId="0"/>
      <p:bldP spid="19" grpId="0" uiExpand="1" build="p"/>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5"/>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6"/>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7"/>
                <a:stretch>
                  <a:fillRect l="-3158" r="-7368"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7FE6E9-9DC0-F14E-9C72-574A0F1627BD}"/>
                  </a:ext>
                </a:extLst>
              </p:cNvPr>
              <p:cNvSpPr txBox="1">
                <a:spLocks/>
              </p:cNvSpPr>
              <p:nvPr/>
            </p:nvSpPr>
            <p:spPr>
              <a:xfrm>
                <a:off x="479724" y="3296843"/>
                <a:ext cx="6929744" cy="1284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If worst expert is wrong, </a:t>
                </a:r>
                <a14:m>
                  <m:oMath xmlns:m="http://schemas.openxmlformats.org/officeDocument/2006/math">
                    <m:r>
                      <m:rPr>
                        <m:sty m:val="p"/>
                      </m:rPr>
                      <a:rPr lang="en-US" sz="2400" b="0" i="0" smtClean="0">
                        <a:latin typeface="Cambria Math" panose="02040503050406030204" pitchFamily="18" charset="0"/>
                      </a:rPr>
                      <m:t>Δ</m:t>
                    </m:r>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1" i="1" smtClean="0">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𝒑</m:t>
                        </m:r>
                      </m:e>
                      <m:sub>
                        <m:r>
                          <a:rPr lang="en-US" sz="2400" b="1" i="1" smtClean="0">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If best expert is wrong, </a:t>
                </a:r>
                <a14:m>
                  <m:oMath xmlns:m="http://schemas.openxmlformats.org/officeDocument/2006/math">
                    <m:r>
                      <m:rPr>
                        <m:sty m:val="p"/>
                      </m:rPr>
                      <a:rPr lang="en-US" sz="2400">
                        <a:latin typeface="Cambria Math" panose="02040503050406030204" pitchFamily="18" charset="0"/>
                      </a:rPr>
                      <m:t>ΔReg</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b="1" i="1">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m:t>
                        </m:r>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p:txBody>
          </p:sp>
        </mc:Choice>
        <mc:Fallback xmlns="">
          <p:sp>
            <p:nvSpPr>
              <p:cNvPr id="13" name="Content Placeholder 2">
                <a:extLst>
                  <a:ext uri="{FF2B5EF4-FFF2-40B4-BE49-F238E27FC236}">
                    <a16:creationId xmlns:a16="http://schemas.microsoft.com/office/drawing/2014/main" id="{027FE6E9-9DC0-F14E-9C72-574A0F1627BD}"/>
                  </a:ext>
                </a:extLst>
              </p:cNvPr>
              <p:cNvSpPr txBox="1">
                <a:spLocks noRot="1" noChangeAspect="1" noMove="1" noResize="1" noEditPoints="1" noAdjustHandles="1" noChangeArrowheads="1" noChangeShapeType="1" noTextEdit="1"/>
              </p:cNvSpPr>
              <p:nvPr/>
            </p:nvSpPr>
            <p:spPr>
              <a:xfrm>
                <a:off x="479724" y="3296843"/>
                <a:ext cx="6929744" cy="1284584"/>
              </a:xfrm>
              <a:prstGeom prst="rect">
                <a:avLst/>
              </a:prstGeom>
              <a:blipFill>
                <a:blip r:embed="rId8"/>
                <a:stretch>
                  <a:fillRect l="-1099" t="-58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84F5D9-10E7-D54C-95F8-2EA52C67BBB9}"/>
              </a:ext>
            </a:extLst>
          </p:cNvPr>
          <p:cNvSpPr txBox="1"/>
          <p:nvPr/>
        </p:nvSpPr>
        <p:spPr>
          <a:xfrm>
            <a:off x="11727305" y="6488668"/>
            <a:ext cx="464695" cy="369332"/>
          </a:xfrm>
          <a:prstGeom prst="rect">
            <a:avLst/>
          </a:prstGeom>
          <a:noFill/>
        </p:spPr>
        <p:txBody>
          <a:bodyPr wrap="square" rtlCol="0">
            <a:spAutoFit/>
          </a:bodyPr>
          <a:lstStyle/>
          <a:p>
            <a:r>
              <a:rPr lang="en-US" dirty="0"/>
              <a:t>10</a:t>
            </a:r>
          </a:p>
        </p:txBody>
      </p:sp>
    </p:spTree>
    <p:custDataLst>
      <p:tags r:id="rId1"/>
    </p:custDataLst>
    <p:extLst>
      <p:ext uri="{BB962C8B-B14F-4D97-AF65-F5344CB8AC3E}">
        <p14:creationId xmlns:p14="http://schemas.microsoft.com/office/powerpoint/2010/main" val="3236114380"/>
      </p:ext>
    </p:extLst>
  </p:cSld>
  <p:clrMapOvr>
    <a:masterClrMapping/>
  </p:clrMapOvr>
  <mc:AlternateContent xmlns:mc="http://schemas.openxmlformats.org/markup-compatibility/2006">
    <mc:Choice xmlns:p14="http://schemas.microsoft.com/office/powerpoint/2010/main" Requires="p14">
      <p:transition spd="slow" p14:dur="2000" advTm="106331"/>
    </mc:Choice>
    <mc:Fallback>
      <p:transition spd="slow" advTm="10633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4"/>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5"/>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6"/>
          <a:stretch>
            <a:fillRect/>
          </a:stretch>
        </p:blipFill>
        <p:spPr>
          <a:xfrm>
            <a:off x="479724" y="3720487"/>
            <a:ext cx="5364485" cy="1883144"/>
          </a:xfrm>
          <a:prstGeom prst="rect">
            <a:avLst/>
          </a:prstGeom>
        </p:spPr>
      </p:pic>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9"/>
                <a:stretch>
                  <a:fillRect l="-3158" r="-7368" b="-3703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6631FB6-7345-0944-81CC-339DD7712CCF}"/>
              </a:ext>
            </a:extLst>
          </p:cNvPr>
          <p:cNvSpPr txBox="1"/>
          <p:nvPr/>
        </p:nvSpPr>
        <p:spPr>
          <a:xfrm>
            <a:off x="11727305" y="6488668"/>
            <a:ext cx="464695" cy="369332"/>
          </a:xfrm>
          <a:prstGeom prst="rect">
            <a:avLst/>
          </a:prstGeom>
          <a:noFill/>
        </p:spPr>
        <p:txBody>
          <a:bodyPr wrap="square" rtlCol="0">
            <a:spAutoFit/>
          </a:bodyPr>
          <a:lstStyle/>
          <a:p>
            <a:r>
              <a:rPr lang="en-US" dirty="0"/>
              <a:t>10</a:t>
            </a:r>
          </a:p>
        </p:txBody>
      </p:sp>
    </p:spTree>
    <p:custDataLst>
      <p:tags r:id="rId1"/>
    </p:custDataLst>
    <p:extLst>
      <p:ext uri="{BB962C8B-B14F-4D97-AF65-F5344CB8AC3E}">
        <p14:creationId xmlns:p14="http://schemas.microsoft.com/office/powerpoint/2010/main" val="784226482"/>
      </p:ext>
    </p:extLst>
  </p:cSld>
  <p:clrMapOvr>
    <a:masterClrMapping/>
  </p:clrMapOvr>
  <mc:AlternateContent xmlns:mc="http://schemas.openxmlformats.org/markup-compatibility/2006">
    <mc:Choice xmlns:p14="http://schemas.microsoft.com/office/powerpoint/2010/main" Requires="p14">
      <p:transition spd="slow" p14:dur="2000" advTm="41670"/>
    </mc:Choice>
    <mc:Fallback>
      <p:transition spd="slow" advTm="4167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3"/>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xmlns="">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
        <p:nvSpPr>
          <p:cNvPr id="14" name="TextBox 13">
            <a:extLst>
              <a:ext uri="{FF2B5EF4-FFF2-40B4-BE49-F238E27FC236}">
                <a16:creationId xmlns:a16="http://schemas.microsoft.com/office/drawing/2014/main" id="{C678A613-D775-F044-B336-F08122D48D16}"/>
              </a:ext>
            </a:extLst>
          </p:cNvPr>
          <p:cNvSpPr txBox="1"/>
          <p:nvPr/>
        </p:nvSpPr>
        <p:spPr>
          <a:xfrm>
            <a:off x="11727305" y="6488668"/>
            <a:ext cx="464695"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2085347782"/>
      </p:ext>
    </p:extLst>
  </p:cSld>
  <p:clrMapOvr>
    <a:masterClrMapping/>
  </p:clrMapOvr>
  <mc:AlternateContent xmlns:mc="http://schemas.openxmlformats.org/markup-compatibility/2006">
    <mc:Choice xmlns:p14="http://schemas.microsoft.com/office/powerpoint/2010/main" Requires="p14">
      <p:transition spd="slow" p14:dur="2000" advTm="32614"/>
    </mc:Choice>
    <mc:Fallback>
      <p:transition spd="slow" advTm="3261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Designing the algorithm</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492443"/>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a:solidFill>
                          <a:schemeClr val="accent1"/>
                        </a:solidFill>
                        <a:latin typeface="Cambria Math" panose="02040503050406030204" pitchFamily="18" charset="0"/>
                      </a:rPr>
                      <m:t>𝒑</m:t>
                    </m:r>
                  </m:oMath>
                </a14:m>
                <a:r>
                  <a:rPr lang="en-US" sz="2600" dirty="0"/>
                  <a:t> so that all paths w/ common endpoints have </a:t>
                </a:r>
                <a:r>
                  <a:rPr lang="en-US" sz="2600" b="1" dirty="0"/>
                  <a:t>equal</a:t>
                </a:r>
                <a:r>
                  <a:rPr lang="en-US" sz="2600" dirty="0"/>
                  <a:t> regret.</a:t>
                </a:r>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492443"/>
              </a:xfrm>
              <a:prstGeom prst="rect">
                <a:avLst/>
              </a:prstGeom>
              <a:blipFill>
                <a:blip r:embed="rId9"/>
                <a:stretch>
                  <a:fillRect l="-937" t="-10000" b="-27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C37458B-F06A-6B49-A75B-EBB256BE919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16190" y="-117646"/>
            <a:ext cx="1259512" cy="1683166"/>
          </a:xfrm>
          <a:prstGeom prst="rect">
            <a:avLst/>
          </a:prstGeom>
        </p:spPr>
      </p:pic>
      <p:sp>
        <p:nvSpPr>
          <p:cNvPr id="10" name="Rectangle 9">
            <a:extLst>
              <a:ext uri="{FF2B5EF4-FFF2-40B4-BE49-F238E27FC236}">
                <a16:creationId xmlns:a16="http://schemas.microsoft.com/office/drawing/2014/main" id="{D2DA7A8F-AEE1-5246-9D57-E5C4E95FDF36}"/>
              </a:ext>
            </a:extLst>
          </p:cNvPr>
          <p:cNvSpPr/>
          <p:nvPr/>
        </p:nvSpPr>
        <p:spPr>
          <a:xfrm>
            <a:off x="10241693" y="1536357"/>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DFAAC0B-9985-CA4C-8A58-B37745EDC3E0}"/>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572551129"/>
      </p:ext>
    </p:extLst>
  </p:cSld>
  <p:clrMapOvr>
    <a:masterClrMapping/>
  </p:clrMapOvr>
  <mc:AlternateContent xmlns:mc="http://schemas.openxmlformats.org/markup-compatibility/2006">
    <mc:Choice xmlns:p14="http://schemas.microsoft.com/office/powerpoint/2010/main" Requires="p14">
      <p:transition spd="slow" p14:dur="2000" advTm="52441"/>
    </mc:Choice>
    <mc:Fallback>
      <p:transition spd="slow" advTm="524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Designing the algorithm</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117646"/>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536357"/>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1231106"/>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smtClean="0">
                        <a:solidFill>
                          <a:schemeClr val="accent1"/>
                        </a:solidFill>
                        <a:latin typeface="Cambria Math" panose="02040503050406030204" pitchFamily="18" charset="0"/>
                      </a:rPr>
                      <m:t>𝒑</m:t>
                    </m:r>
                  </m:oMath>
                </a14:m>
                <a:r>
                  <a:rPr lang="en-US" sz="2600" dirty="0"/>
                  <a:t> so that all paths w/ common endpoints have </a:t>
                </a:r>
                <a:r>
                  <a:rPr lang="en-US" sz="2600" b="1" dirty="0"/>
                  <a:t>equal</a:t>
                </a:r>
                <a:r>
                  <a:rPr lang="en-US" sz="2600" dirty="0"/>
                  <a:t> regret.</a:t>
                </a:r>
              </a:p>
              <a:p>
                <a:pPr marL="457200" indent="-457200">
                  <a:buFont typeface="Arial" panose="020B0604020202020204" pitchFamily="34" charset="0"/>
                  <a:buChar char="•"/>
                </a:pPr>
                <a:r>
                  <a:rPr lang="en-US" sz="2400" dirty="0"/>
                  <a:t>Using </a:t>
                </a:r>
                <a:r>
                  <a:rPr lang="en-US" sz="2400" dirty="0" err="1"/>
                  <a:t>stoch</a:t>
                </a:r>
                <a:r>
                  <a:rPr lang="en-US" sz="2400" dirty="0"/>
                  <a:t>. calc. (</a:t>
                </a:r>
                <a:r>
                  <a:rPr lang="en-US" sz="2400" dirty="0" err="1"/>
                  <a:t>It</a:t>
                </a:r>
                <a:r>
                  <a:rPr lang="en-US" sz="2400" dirty="0" err="1">
                    <a:latin typeface="Calibri" panose="020F0502020204030204" pitchFamily="34" charset="0"/>
                    <a:cs typeface="Calibri" panose="020F0502020204030204" pitchFamily="34" charset="0"/>
                  </a:rPr>
                  <a:t>ô’s</a:t>
                </a:r>
                <a:r>
                  <a:rPr lang="en-US" sz="2400" dirty="0">
                    <a:latin typeface="Calibri" panose="020F0502020204030204" pitchFamily="34" charset="0"/>
                    <a:cs typeface="Calibri" panose="020F0502020204030204" pitchFamily="34" charset="0"/>
                  </a:rPr>
                  <a:t> formula), means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rPr>
                              <m:t>𝑡</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rPr>
                              <m:t>𝑥𝑥</m:t>
                            </m:r>
                          </m:sub>
                        </m:sSub>
                      </m:e>
                    </m:d>
                    <m:r>
                      <a:rPr lang="en-US" sz="2400" b="1" i="1" smtClean="0">
                        <a:solidFill>
                          <a:schemeClr val="accent1"/>
                        </a:solidFill>
                        <a:latin typeface="Cambria Math" panose="02040503050406030204" pitchFamily="18" charset="0"/>
                      </a:rPr>
                      <m:t>𝒑</m:t>
                    </m:r>
                    <m:d>
                      <m:dPr>
                        <m:ctrlPr>
                          <a:rPr lang="en-US" sz="2400" b="1" i="1">
                            <a:solidFill>
                              <a:schemeClr val="accent1"/>
                            </a:solidFill>
                            <a:latin typeface="Cambria Math" panose="02040503050406030204" pitchFamily="18" charset="0"/>
                          </a:rPr>
                        </m:ctrlPr>
                      </m:dPr>
                      <m:e>
                        <m:r>
                          <a:rPr lang="en-US" sz="2400" b="1" i="1">
                            <a:solidFill>
                              <a:schemeClr val="accent1"/>
                            </a:solidFill>
                            <a:latin typeface="Cambria Math" panose="02040503050406030204" pitchFamily="18" charset="0"/>
                          </a:rPr>
                          <m:t>𝒕</m:t>
                        </m:r>
                        <m:r>
                          <a:rPr lang="en-US" sz="2400" b="1" i="1">
                            <a:solidFill>
                              <a:schemeClr val="accent1"/>
                            </a:solidFill>
                            <a:latin typeface="Cambria Math" panose="02040503050406030204" pitchFamily="18" charset="0"/>
                          </a:rPr>
                          <m:t>,</m:t>
                        </m:r>
                        <m:r>
                          <a:rPr lang="en-US" sz="2400" b="1" i="1">
                            <a:solidFill>
                              <a:schemeClr val="accent1"/>
                            </a:solidFill>
                            <a:latin typeface="Cambria Math" panose="02040503050406030204" pitchFamily="18" charset="0"/>
                          </a:rPr>
                          <m:t>𝒙</m:t>
                        </m:r>
                      </m:e>
                    </m:d>
                    <m:r>
                      <a:rPr lang="en-US" sz="2400" i="1">
                        <a:latin typeface="Cambria Math" panose="02040503050406030204" pitchFamily="18" charset="0"/>
                      </a:rPr>
                      <m:t>=0</m:t>
                    </m:r>
                  </m:oMath>
                </a14:m>
                <a:endParaRPr lang="en-US"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PDE can be solved to obtain optimal algorithm.</a:t>
                </a:r>
                <a:endParaRPr lang="en-US" sz="2400" dirty="0"/>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1231106"/>
              </a:xfrm>
              <a:prstGeom prst="rect">
                <a:avLst/>
              </a:prstGeom>
              <a:blipFill>
                <a:blip r:embed="rId8"/>
                <a:stretch>
                  <a:fillRect l="-937" t="-15306" b="-4285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FC62EBC-1C73-5549-8E6B-E417A092F8D6}"/>
              </a:ext>
            </a:extLst>
          </p:cNvPr>
          <p:cNvSpPr txBox="1"/>
          <p:nvPr/>
        </p:nvSpPr>
        <p:spPr>
          <a:xfrm>
            <a:off x="838200" y="3153178"/>
            <a:ext cx="10833849" cy="492443"/>
          </a:xfrm>
          <a:prstGeom prst="rect">
            <a:avLst/>
          </a:prstGeom>
          <a:noFill/>
        </p:spPr>
        <p:txBody>
          <a:bodyPr wrap="square" rtlCol="0">
            <a:spAutoFit/>
          </a:bodyPr>
          <a:lstStyle/>
          <a:p>
            <a:r>
              <a:rPr lang="en-US" sz="2600" b="1" dirty="0"/>
              <a:t>Miracle.</a:t>
            </a:r>
            <a:r>
              <a:rPr lang="en-US" sz="2600" dirty="0"/>
              <a:t> Arguments can be discretized with no loss.</a:t>
            </a:r>
          </a:p>
        </p:txBody>
      </p:sp>
      <p:sp>
        <p:nvSpPr>
          <p:cNvPr id="14" name="TextBox 13">
            <a:extLst>
              <a:ext uri="{FF2B5EF4-FFF2-40B4-BE49-F238E27FC236}">
                <a16:creationId xmlns:a16="http://schemas.microsoft.com/office/drawing/2014/main" id="{B16C8E10-8790-D541-A3EC-C8765CA22076}"/>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238450393"/>
      </p:ext>
    </p:extLst>
  </p:cSld>
  <p:clrMapOvr>
    <a:masterClrMapping/>
  </p:clrMapOvr>
  <mc:AlternateContent xmlns:mc="http://schemas.openxmlformats.org/markup-compatibility/2006">
    <mc:Choice xmlns:p14="http://schemas.microsoft.com/office/powerpoint/2010/main" Requires="p14">
      <p:transition spd="slow" p14:dur="2000" advTm="68973"/>
    </mc:Choice>
    <mc:Fallback>
      <p:transition spd="slow" advTm="689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7170A68-49FE-EE45-B81C-0AFB3B9D400A}"/>
              </a:ext>
            </a:extLst>
          </p:cNvPr>
          <p:cNvSpPr txBox="1"/>
          <p:nvPr/>
        </p:nvSpPr>
        <p:spPr>
          <a:xfrm>
            <a:off x="11727305" y="6488668"/>
            <a:ext cx="464695" cy="369332"/>
          </a:xfrm>
          <a:prstGeom prst="rect">
            <a:avLst/>
          </a:prstGeom>
          <a:noFill/>
        </p:spPr>
        <p:txBody>
          <a:bodyPr wrap="square" rtlCol="0">
            <a:spAutoFit/>
          </a:bodyPr>
          <a:lstStyle/>
          <a:p>
            <a:r>
              <a:rPr lang="en-US" dirty="0"/>
              <a:t>2</a:t>
            </a:r>
          </a:p>
        </p:txBody>
      </p:sp>
    </p:spTree>
    <p:custDataLst>
      <p:tags r:id="rId1"/>
    </p:custDataLst>
    <p:extLst>
      <p:ext uri="{BB962C8B-B14F-4D97-AF65-F5344CB8AC3E}">
        <p14:creationId xmlns:p14="http://schemas.microsoft.com/office/powerpoint/2010/main" val="1578871728"/>
      </p:ext>
    </p:extLst>
  </p:cSld>
  <p:clrMapOvr>
    <a:masterClrMapping/>
  </p:clrMapOvr>
  <mc:AlternateContent xmlns:mc="http://schemas.openxmlformats.org/markup-compatibility/2006">
    <mc:Choice xmlns:p14="http://schemas.microsoft.com/office/powerpoint/2010/main" Requires="p14">
      <p:transition spd="slow" p14:dur="2000" advTm="53089"/>
    </mc:Choice>
    <mc:Fallback>
      <p:transition spd="slow" advTm="530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8F37CD-BA9D-934F-AE6A-0A552DC982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Python implementation</a:t>
            </a:r>
          </a:p>
        </p:txBody>
      </p:sp>
      <p:pic>
        <p:nvPicPr>
          <p:cNvPr id="6" name="Picture 5">
            <a:extLst>
              <a:ext uri="{FF2B5EF4-FFF2-40B4-BE49-F238E27FC236}">
                <a16:creationId xmlns:a16="http://schemas.microsoft.com/office/drawing/2014/main" id="{2D8E3D5F-43BD-2342-967D-AAC0F5B42A40}"/>
              </a:ext>
            </a:extLst>
          </p:cNvPr>
          <p:cNvPicPr>
            <a:picLocks noChangeAspect="1"/>
          </p:cNvPicPr>
          <p:nvPr/>
        </p:nvPicPr>
        <p:blipFill>
          <a:blip r:embed="rId3"/>
          <a:stretch>
            <a:fillRect/>
          </a:stretch>
        </p:blipFill>
        <p:spPr>
          <a:xfrm>
            <a:off x="1814286" y="3272706"/>
            <a:ext cx="9937321" cy="3432893"/>
          </a:xfrm>
          <a:prstGeom prst="rect">
            <a:avLst/>
          </a:prstGeom>
        </p:spPr>
      </p:pic>
      <p:pic>
        <p:nvPicPr>
          <p:cNvPr id="7" name="Picture 6">
            <a:extLst>
              <a:ext uri="{FF2B5EF4-FFF2-40B4-BE49-F238E27FC236}">
                <a16:creationId xmlns:a16="http://schemas.microsoft.com/office/drawing/2014/main" id="{827C3813-2049-E14E-9C14-E0CBC3EB3899}"/>
              </a:ext>
            </a:extLst>
          </p:cNvPr>
          <p:cNvPicPr>
            <a:picLocks noChangeAspect="1"/>
          </p:cNvPicPr>
          <p:nvPr/>
        </p:nvPicPr>
        <p:blipFill>
          <a:blip r:embed="rId4"/>
          <a:stretch>
            <a:fillRect/>
          </a:stretch>
        </p:blipFill>
        <p:spPr>
          <a:xfrm>
            <a:off x="838200" y="988827"/>
            <a:ext cx="6500774" cy="3147743"/>
          </a:xfrm>
          <a:prstGeom prst="rect">
            <a:avLst/>
          </a:prstGeom>
        </p:spPr>
      </p:pic>
      <p:sp>
        <p:nvSpPr>
          <p:cNvPr id="8" name="Rounded Rectangle 7">
            <a:extLst>
              <a:ext uri="{FF2B5EF4-FFF2-40B4-BE49-F238E27FC236}">
                <a16:creationId xmlns:a16="http://schemas.microsoft.com/office/drawing/2014/main" id="{6CB53E6D-5B9B-AF48-923B-31A0F7B533AD}"/>
              </a:ext>
            </a:extLst>
          </p:cNvPr>
          <p:cNvSpPr/>
          <p:nvPr/>
        </p:nvSpPr>
        <p:spPr>
          <a:xfrm>
            <a:off x="838200" y="3512457"/>
            <a:ext cx="4198257" cy="624113"/>
          </a:xfrm>
          <a:prstGeom prst="roundRect">
            <a:avLst/>
          </a:prstGeom>
          <a:solidFill>
            <a:srgbClr val="FFFF00">
              <a:alpha val="20000"/>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05C7D5-BC37-244F-9768-307E7418C169}"/>
              </a:ext>
            </a:extLst>
          </p:cNvPr>
          <p:cNvSpPr txBox="1"/>
          <p:nvPr/>
        </p:nvSpPr>
        <p:spPr>
          <a:xfrm>
            <a:off x="11727305" y="6488668"/>
            <a:ext cx="464695" cy="369332"/>
          </a:xfrm>
          <a:prstGeom prst="rect">
            <a:avLst/>
          </a:prstGeom>
          <a:noFill/>
        </p:spPr>
        <p:txBody>
          <a:bodyPr wrap="square" rtlCol="0">
            <a:spAutoFit/>
          </a:bodyPr>
          <a:lstStyle/>
          <a:p>
            <a:r>
              <a:rPr lang="en-US" dirty="0"/>
              <a:t>12</a:t>
            </a:r>
          </a:p>
        </p:txBody>
      </p:sp>
    </p:spTree>
    <p:extLst>
      <p:ext uri="{BB962C8B-B14F-4D97-AF65-F5344CB8AC3E}">
        <p14:creationId xmlns:p14="http://schemas.microsoft.com/office/powerpoint/2010/main" val="246335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616491"/>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pic>
        <p:nvPicPr>
          <p:cNvPr id="4" name="Picture 3">
            <a:extLst>
              <a:ext uri="{FF2B5EF4-FFF2-40B4-BE49-F238E27FC236}">
                <a16:creationId xmlns:a16="http://schemas.microsoft.com/office/drawing/2014/main" id="{CA166150-ADC6-0643-93AB-DABA82525317}"/>
              </a:ext>
            </a:extLst>
          </p:cNvPr>
          <p:cNvPicPr>
            <a:picLocks noChangeAspect="1"/>
          </p:cNvPicPr>
          <p:nvPr/>
        </p:nvPicPr>
        <p:blipFill>
          <a:blip r:embed="rId3"/>
          <a:stretch>
            <a:fillRect/>
          </a:stretch>
        </p:blipFill>
        <p:spPr>
          <a:xfrm>
            <a:off x="2438400" y="2823029"/>
            <a:ext cx="4381500" cy="2961124"/>
          </a:xfrm>
          <a:prstGeom prst="rect">
            <a:avLst/>
          </a:prstGeom>
        </p:spPr>
      </p:pic>
      <p:pic>
        <p:nvPicPr>
          <p:cNvPr id="5" name="Picture 4">
            <a:extLst>
              <a:ext uri="{FF2B5EF4-FFF2-40B4-BE49-F238E27FC236}">
                <a16:creationId xmlns:a16="http://schemas.microsoft.com/office/drawing/2014/main" id="{42DEFAB2-CAA0-BA4E-BBB8-E2F1A6645BE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462339" y="3250979"/>
            <a:ext cx="2040080" cy="2112401"/>
          </a:xfrm>
          <a:prstGeom prst="rect">
            <a:avLst/>
          </a:prstGeom>
        </p:spPr>
      </p:pic>
      <p:sp>
        <p:nvSpPr>
          <p:cNvPr id="6" name="TextBox 5">
            <a:extLst>
              <a:ext uri="{FF2B5EF4-FFF2-40B4-BE49-F238E27FC236}">
                <a16:creationId xmlns:a16="http://schemas.microsoft.com/office/drawing/2014/main" id="{F4606DAD-0848-F348-BB28-1A40122A7123}"/>
              </a:ext>
            </a:extLst>
          </p:cNvPr>
          <p:cNvSpPr txBox="1"/>
          <p:nvPr/>
        </p:nvSpPr>
        <p:spPr>
          <a:xfrm>
            <a:off x="11727305" y="6488668"/>
            <a:ext cx="464695" cy="369332"/>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mc:Choice xmlns:p14="http://schemas.microsoft.com/office/powerpoint/2010/main" Requires="p14">
      <p:transition spd="slow" p14:dur="2000" advTm="30612"/>
    </mc:Choice>
    <mc:Fallback>
      <p:transition spd="slow" advTm="3061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83C839D-A78D-394C-9B28-415009A28776}"/>
              </a:ext>
            </a:extLst>
          </p:cNvPr>
          <p:cNvSpPr txBox="1"/>
          <p:nvPr/>
        </p:nvSpPr>
        <p:spPr>
          <a:xfrm>
            <a:off x="11727305" y="6488668"/>
            <a:ext cx="464695"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1444980654"/>
      </p:ext>
    </p:extLst>
  </p:cSld>
  <p:clrMapOvr>
    <a:masterClrMapping/>
  </p:clrMapOvr>
  <mc:AlternateContent xmlns:mc="http://schemas.openxmlformats.org/markup-compatibility/2006">
    <mc:Choice xmlns:p14="http://schemas.microsoft.com/office/powerpoint/2010/main" Requires="p14">
      <p:transition spd="slow" p14:dur="2000" advTm="24580"/>
    </mc:Choice>
    <mc:Fallback>
      <p:transition spd="slow" advTm="245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AE17343-372D-1A4C-938A-5C6C9AB6C123}"/>
              </a:ext>
            </a:extLst>
          </p:cNvPr>
          <p:cNvSpPr txBox="1"/>
          <p:nvPr/>
        </p:nvSpPr>
        <p:spPr>
          <a:xfrm>
            <a:off x="11727305" y="6488668"/>
            <a:ext cx="464695"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1548758938"/>
      </p:ext>
    </p:extLst>
  </p:cSld>
  <p:clrMapOvr>
    <a:masterClrMapping/>
  </p:clrMapOvr>
  <mc:AlternateContent xmlns:mc="http://schemas.openxmlformats.org/markup-compatibility/2006">
    <mc:Choice xmlns:p14="http://schemas.microsoft.com/office/powerpoint/2010/main" Requires="p14">
      <p:transition spd="slow" p14:dur="2000" advTm="58158"/>
    </mc:Choice>
    <mc:Fallback>
      <p:transition spd="slow" advTm="5815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
        <p:nvSpPr>
          <p:cNvPr id="5" name="TextBox 4">
            <a:extLst>
              <a:ext uri="{FF2B5EF4-FFF2-40B4-BE49-F238E27FC236}">
                <a16:creationId xmlns:a16="http://schemas.microsoft.com/office/drawing/2014/main" id="{F8CCF7D4-804B-5142-85CC-1D023E5BB466}"/>
              </a:ext>
            </a:extLst>
          </p:cNvPr>
          <p:cNvSpPr txBox="1"/>
          <p:nvPr/>
        </p:nvSpPr>
        <p:spPr>
          <a:xfrm>
            <a:off x="11727305" y="6488668"/>
            <a:ext cx="464695" cy="369332"/>
          </a:xfrm>
          <a:prstGeom prst="rect">
            <a:avLst/>
          </a:prstGeom>
          <a:noFill/>
        </p:spPr>
        <p:txBody>
          <a:bodyPr wrap="square" rtlCol="0">
            <a:spAutoFit/>
          </a:bodyPr>
          <a:lstStyle/>
          <a:p>
            <a:r>
              <a:rPr lang="en-US" dirty="0"/>
              <a:t>15</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mc:Choice xmlns:p14="http://schemas.microsoft.com/office/powerpoint/2010/main" Requires="p14">
      <p:transition spd="slow" p14:dur="2000" advTm="44156"/>
    </mc:Choice>
    <mc:Fallback>
      <p:transition spd="slow" advTm="441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
        <p:nvSpPr>
          <p:cNvPr id="8" name="TextBox 7">
            <a:extLst>
              <a:ext uri="{FF2B5EF4-FFF2-40B4-BE49-F238E27FC236}">
                <a16:creationId xmlns:a16="http://schemas.microsoft.com/office/drawing/2014/main" id="{46024C31-7668-D44E-8417-7AA715C7EDC6}"/>
              </a:ext>
            </a:extLst>
          </p:cNvPr>
          <p:cNvSpPr txBox="1"/>
          <p:nvPr/>
        </p:nvSpPr>
        <p:spPr>
          <a:xfrm>
            <a:off x="11727305" y="6488668"/>
            <a:ext cx="464695" cy="369332"/>
          </a:xfrm>
          <a:prstGeom prst="rect">
            <a:avLst/>
          </a:prstGeom>
          <a:noFill/>
        </p:spPr>
        <p:txBody>
          <a:bodyPr wrap="square" rtlCol="0">
            <a:spAutoFit/>
          </a:bodyPr>
          <a:lstStyle/>
          <a:p>
            <a:r>
              <a:rPr lang="en-US" dirty="0"/>
              <a:t>15</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mc:Choice xmlns:p14="http://schemas.microsoft.com/office/powerpoint/2010/main" Requires="p14">
      <p:transition spd="slow" p14:dur="2000" advTm="25692"/>
    </mc:Choice>
    <mc:Fallback>
      <p:transition spd="slow" advTm="256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
        <p:nvSpPr>
          <p:cNvPr id="4" name="TextBox 3">
            <a:extLst>
              <a:ext uri="{FF2B5EF4-FFF2-40B4-BE49-F238E27FC236}">
                <a16:creationId xmlns:a16="http://schemas.microsoft.com/office/drawing/2014/main" id="{2429AC84-4566-CB4C-8046-92F445645041}"/>
              </a:ext>
            </a:extLst>
          </p:cNvPr>
          <p:cNvSpPr txBox="1"/>
          <p:nvPr/>
        </p:nvSpPr>
        <p:spPr>
          <a:xfrm>
            <a:off x="11727305" y="6488668"/>
            <a:ext cx="464695"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mc:Choice xmlns:p14="http://schemas.microsoft.com/office/powerpoint/2010/main" Requires="p14">
      <p:transition spd="slow" p14:dur="2000" advTm="41389"/>
    </mc:Choice>
    <mc:Fallback>
      <p:transition spd="slow" advTm="4138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
        <p:nvSpPr>
          <p:cNvPr id="4" name="TextBox 3">
            <a:extLst>
              <a:ext uri="{FF2B5EF4-FFF2-40B4-BE49-F238E27FC236}">
                <a16:creationId xmlns:a16="http://schemas.microsoft.com/office/drawing/2014/main" id="{FC0CB780-DF44-8449-A74B-D1EE79D92F18}"/>
              </a:ext>
            </a:extLst>
          </p:cNvPr>
          <p:cNvSpPr txBox="1"/>
          <p:nvPr/>
        </p:nvSpPr>
        <p:spPr>
          <a:xfrm>
            <a:off x="11727305" y="6488668"/>
            <a:ext cx="464695"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mc:Choice xmlns:p14="http://schemas.microsoft.com/office/powerpoint/2010/main" Requires="p14">
      <p:transition spd="slow" p14:dur="2000" advTm="39833"/>
    </mc:Choice>
    <mc:Fallback>
      <p:transition spd="slow" advTm="398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
        <p:nvSpPr>
          <p:cNvPr id="5" name="TextBox 4">
            <a:extLst>
              <a:ext uri="{FF2B5EF4-FFF2-40B4-BE49-F238E27FC236}">
                <a16:creationId xmlns:a16="http://schemas.microsoft.com/office/drawing/2014/main" id="{83CAB623-95C7-764C-AF33-493B3FE1F8B4}"/>
              </a:ext>
            </a:extLst>
          </p:cNvPr>
          <p:cNvSpPr txBox="1"/>
          <p:nvPr/>
        </p:nvSpPr>
        <p:spPr>
          <a:xfrm>
            <a:off x="11727305" y="6488668"/>
            <a:ext cx="464695"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mc:Choice xmlns:p14="http://schemas.microsoft.com/office/powerpoint/2010/main" Requires="p14">
      <p:transition spd="slow" p14:dur="2000" advTm="17791"/>
    </mc:Choice>
    <mc:Fallback>
      <p:transition spd="slow" advTm="1779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87642ED-2648-F94B-B382-564DA661D158}"/>
              </a:ext>
            </a:extLst>
          </p:cNvPr>
          <p:cNvSpPr txBox="1"/>
          <p:nvPr/>
        </p:nvSpPr>
        <p:spPr>
          <a:xfrm>
            <a:off x="11727305" y="6488668"/>
            <a:ext cx="464695" cy="369332"/>
          </a:xfrm>
          <a:prstGeom prst="rect">
            <a:avLst/>
          </a:prstGeom>
          <a:noFill/>
        </p:spPr>
        <p:txBody>
          <a:bodyPr wrap="square" rtlCol="0">
            <a:spAutoFit/>
          </a:bodyPr>
          <a:lstStyle/>
          <a:p>
            <a:r>
              <a:rPr lang="en-US" dirty="0"/>
              <a:t>17</a:t>
            </a:r>
          </a:p>
        </p:txBody>
      </p:sp>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mc:Choice xmlns:p14="http://schemas.microsoft.com/office/powerpoint/2010/main" Requires="p14">
      <p:transition spd="slow" p14:dur="2000" advTm="12628"/>
    </mc:Choice>
    <mc:Fallback>
      <p:transition spd="slow" advTm="126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
        <p:nvSpPr>
          <p:cNvPr id="11" name="TextBox 10">
            <a:extLst>
              <a:ext uri="{FF2B5EF4-FFF2-40B4-BE49-F238E27FC236}">
                <a16:creationId xmlns:a16="http://schemas.microsoft.com/office/drawing/2014/main" id="{67170A68-49FE-EE45-B81C-0AFB3B9D400A}"/>
              </a:ext>
            </a:extLst>
          </p:cNvPr>
          <p:cNvSpPr txBox="1"/>
          <p:nvPr/>
        </p:nvSpPr>
        <p:spPr>
          <a:xfrm>
            <a:off x="11727305" y="6488668"/>
            <a:ext cx="464695" cy="369332"/>
          </a:xfrm>
          <a:prstGeom prst="rect">
            <a:avLst/>
          </a:prstGeom>
          <a:noFill/>
        </p:spPr>
        <p:txBody>
          <a:bodyPr wrap="square" rtlCol="0">
            <a:spAutoFit/>
          </a:bodyPr>
          <a:lstStyle/>
          <a:p>
            <a:r>
              <a:rPr lang="en-US" dirty="0"/>
              <a:t>2</a:t>
            </a:r>
          </a:p>
        </p:txBody>
      </p:sp>
    </p:spTree>
    <p:custDataLst>
      <p:tags r:id="rId1"/>
    </p:custDataLst>
    <p:extLst>
      <p:ext uri="{BB962C8B-B14F-4D97-AF65-F5344CB8AC3E}">
        <p14:creationId xmlns:p14="http://schemas.microsoft.com/office/powerpoint/2010/main" val="1280112124"/>
      </p:ext>
    </p:extLst>
  </p:cSld>
  <p:clrMapOvr>
    <a:masterClrMapping/>
  </p:clrMapOvr>
  <mc:AlternateContent xmlns:mc="http://schemas.openxmlformats.org/markup-compatibility/2006">
    <mc:Choice xmlns:p14="http://schemas.microsoft.com/office/powerpoint/2010/main" Requires="p14">
      <p:transition spd="slow" p14:dur="2000" advTm="53089"/>
    </mc:Choice>
    <mc:Fallback>
      <p:transition spd="slow" advTm="5308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AA09CF2-6921-2A46-B2C3-21DC4D08F5E3}"/>
              </a:ext>
            </a:extLst>
          </p:cNvPr>
          <p:cNvSpPr txBox="1"/>
          <p:nvPr/>
        </p:nvSpPr>
        <p:spPr>
          <a:xfrm>
            <a:off x="11727305" y="6488668"/>
            <a:ext cx="464695" cy="369332"/>
          </a:xfrm>
          <a:prstGeom prst="rect">
            <a:avLst/>
          </a:prstGeom>
          <a:noFill/>
        </p:spPr>
        <p:txBody>
          <a:bodyPr wrap="square" rtlCol="0">
            <a:spAutoFit/>
          </a:bodyPr>
          <a:lstStyle/>
          <a:p>
            <a:r>
              <a:rPr lang="en-US" dirty="0"/>
              <a:t>17</a:t>
            </a:r>
          </a:p>
        </p:txBody>
      </p:sp>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mc:Choice xmlns:p14="http://schemas.microsoft.com/office/powerpoint/2010/main" Requires="p14">
      <p:transition spd="slow" p14:dur="2000" advTm="11677"/>
    </mc:Choice>
    <mc:Fallback>
      <p:transition spd="slow" advTm="1167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B4D171E-AF5D-C146-A53E-A069CD75C737}"/>
              </a:ext>
            </a:extLst>
          </p:cNvPr>
          <p:cNvSpPr txBox="1"/>
          <p:nvPr/>
        </p:nvSpPr>
        <p:spPr>
          <a:xfrm>
            <a:off x="11727305" y="6488668"/>
            <a:ext cx="464695" cy="369332"/>
          </a:xfrm>
          <a:prstGeom prst="rect">
            <a:avLst/>
          </a:prstGeom>
          <a:noFill/>
        </p:spPr>
        <p:txBody>
          <a:bodyPr wrap="square" rtlCol="0">
            <a:spAutoFit/>
          </a:bodyPr>
          <a:lstStyle/>
          <a:p>
            <a:r>
              <a:rPr lang="en-US" dirty="0"/>
              <a:t>17</a:t>
            </a:r>
          </a:p>
        </p:txBody>
      </p:sp>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mc:Choice xmlns:p14="http://schemas.microsoft.com/office/powerpoint/2010/main" Requires="p14">
      <p:transition spd="slow" p14:dur="2000" advTm="32045"/>
    </mc:Choice>
    <mc:Fallback>
      <p:transition spd="slow" advTm="3204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
        <p:nvSpPr>
          <p:cNvPr id="27" name="TextBox 26">
            <a:extLst>
              <a:ext uri="{FF2B5EF4-FFF2-40B4-BE49-F238E27FC236}">
                <a16:creationId xmlns:a16="http://schemas.microsoft.com/office/drawing/2014/main" id="{DB765E1C-03ED-914E-9DA0-9BB20C34CAA8}"/>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mc:Choice xmlns:p14="http://schemas.microsoft.com/office/powerpoint/2010/main" Requires="p14">
      <p:transition spd="slow" p14:dur="2000" advTm="73117"/>
    </mc:Choice>
    <mc:Fallback>
      <p:transition spd="slow" advTm="73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
        <p:nvSpPr>
          <p:cNvPr id="30" name="TextBox 29">
            <a:extLst>
              <a:ext uri="{FF2B5EF4-FFF2-40B4-BE49-F238E27FC236}">
                <a16:creationId xmlns:a16="http://schemas.microsoft.com/office/drawing/2014/main" id="{09B48600-B2EB-6249-8FD3-5EBA3AAC96E9}"/>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mc:Choice xmlns:p14="http://schemas.microsoft.com/office/powerpoint/2010/main" Requires="p14">
      <p:transition spd="slow" p14:dur="2000" advTm="47153"/>
    </mc:Choice>
    <mc:Fallback>
      <p:transition spd="slow" advTm="47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C9457CD-BE08-0648-8DB9-185EBA597369}"/>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4057472104"/>
      </p:ext>
    </p:extLst>
  </p:cSld>
  <p:clrMapOvr>
    <a:masterClrMapping/>
  </p:clrMapOvr>
  <mc:AlternateContent xmlns:mc="http://schemas.openxmlformats.org/markup-compatibility/2006">
    <mc:Choice xmlns:p14="http://schemas.microsoft.com/office/powerpoint/2010/main" Requires="p14">
      <p:transition spd="slow" p14:dur="2000" advTm="52073"/>
    </mc:Choice>
    <mc:Fallback>
      <p:transition spd="slow" advTm="5207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8" name="TextBox 7">
            <a:extLst>
              <a:ext uri="{FF2B5EF4-FFF2-40B4-BE49-F238E27FC236}">
                <a16:creationId xmlns:a16="http://schemas.microsoft.com/office/drawing/2014/main" id="{D44B94EF-A820-7746-92EA-C763F11CB26D}"/>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mc:Choice xmlns:p14="http://schemas.microsoft.com/office/powerpoint/2010/main" Requires="p14">
      <p:transition spd="slow" p14:dur="2000" advTm="26772"/>
    </mc:Choice>
    <mc:Fallback>
      <p:transition spd="slow" advTm="2677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28" name="TextBox 27">
            <a:extLst>
              <a:ext uri="{FF2B5EF4-FFF2-40B4-BE49-F238E27FC236}">
                <a16:creationId xmlns:a16="http://schemas.microsoft.com/office/drawing/2014/main" id="{3F25521A-4E38-E041-AA20-60A62882FC43}"/>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mc:Choice xmlns:p14="http://schemas.microsoft.com/office/powerpoint/2010/main" Requires="p14">
      <p:transition spd="slow" p14:dur="2000" advTm="7857"/>
    </mc:Choice>
    <mc:Fallback>
      <p:transition spd="slow" advTm="785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53" name="TextBox 52">
            <a:extLst>
              <a:ext uri="{FF2B5EF4-FFF2-40B4-BE49-F238E27FC236}">
                <a16:creationId xmlns:a16="http://schemas.microsoft.com/office/drawing/2014/main" id="{38660F8F-CF1E-3746-97DA-B5A18AC4813A}"/>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mc:Choice xmlns:p14="http://schemas.microsoft.com/office/powerpoint/2010/main" Requires="p14">
      <p:transition spd="slow" p14:dur="2000" advTm="29076"/>
    </mc:Choice>
    <mc:Fallback>
      <p:transition spd="slow" advTm="2907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43" name="TextBox 42">
            <a:extLst>
              <a:ext uri="{FF2B5EF4-FFF2-40B4-BE49-F238E27FC236}">
                <a16:creationId xmlns:a16="http://schemas.microsoft.com/office/drawing/2014/main" id="{38A893B1-818F-AC43-AC41-0D0CAE92D7F0}"/>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mc:Choice xmlns:p14="http://schemas.microsoft.com/office/powerpoint/2010/main" Requires="p14">
      <p:transition spd="slow" p14:dur="2000" advTm="14956"/>
    </mc:Choice>
    <mc:Fallback>
      <p:transition spd="slow" advTm="1495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1F99CC8-3AB5-8945-ACED-9ABC7F8C7F5C}"/>
              </a:ext>
            </a:extLst>
          </p:cNvPr>
          <p:cNvSpPr txBox="1"/>
          <p:nvPr/>
        </p:nvSpPr>
        <p:spPr>
          <a:xfrm>
            <a:off x="11727305" y="6488668"/>
            <a:ext cx="464695" cy="369332"/>
          </a:xfrm>
          <a:prstGeom prst="rect">
            <a:avLst/>
          </a:prstGeom>
          <a:noFill/>
        </p:spPr>
        <p:txBody>
          <a:bodyPr wrap="square" rtlCol="0">
            <a:spAutoFit/>
          </a:bodyPr>
          <a:lstStyle/>
          <a:p>
            <a:r>
              <a:rPr lang="en-US" dirty="0"/>
              <a:t>21</a:t>
            </a:r>
          </a:p>
        </p:txBody>
      </p:sp>
    </p:spTree>
    <p:extLst>
      <p:ext uri="{BB962C8B-B14F-4D97-AF65-F5344CB8AC3E}">
        <p14:creationId xmlns:p14="http://schemas.microsoft.com/office/powerpoint/2010/main" val="2978055786"/>
      </p:ext>
    </p:extLst>
  </p:cSld>
  <p:clrMapOvr>
    <a:masterClrMapping/>
  </p:clrMapOvr>
  <mc:AlternateContent xmlns:mc="http://schemas.openxmlformats.org/markup-compatibility/2006">
    <mc:Choice xmlns:p14="http://schemas.microsoft.com/office/powerpoint/2010/main" Requires="p14">
      <p:transition spd="slow" p14:dur="2000" advTm="29029"/>
    </mc:Choice>
    <mc:Fallback>
      <p:transition spd="slow" advTm="29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798286"/>
            <a:ext cx="10687050" cy="1618343"/>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pic>
        <p:nvPicPr>
          <p:cNvPr id="4" name="Picture 3">
            <a:extLst>
              <a:ext uri="{FF2B5EF4-FFF2-40B4-BE49-F238E27FC236}">
                <a16:creationId xmlns:a16="http://schemas.microsoft.com/office/drawing/2014/main" id="{B4506EAA-1109-ED45-8CED-50B06502F7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93370" y="2908124"/>
            <a:ext cx="2292597" cy="2316047"/>
          </a:xfrm>
          <a:prstGeom prst="rect">
            <a:avLst/>
          </a:prstGeom>
        </p:spPr>
      </p:pic>
      <p:pic>
        <p:nvPicPr>
          <p:cNvPr id="5" name="Picture 4">
            <a:extLst>
              <a:ext uri="{FF2B5EF4-FFF2-40B4-BE49-F238E27FC236}">
                <a16:creationId xmlns:a16="http://schemas.microsoft.com/office/drawing/2014/main" id="{CEB2B74F-1AE2-2646-A200-4CA62AD50B8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33258" y="2908123"/>
            <a:ext cx="2052856" cy="2316047"/>
          </a:xfrm>
          <a:prstGeom prst="rect">
            <a:avLst/>
          </a:prstGeom>
        </p:spPr>
      </p:pic>
      <p:pic>
        <p:nvPicPr>
          <p:cNvPr id="6" name="Picture 5">
            <a:extLst>
              <a:ext uri="{FF2B5EF4-FFF2-40B4-BE49-F238E27FC236}">
                <a16:creationId xmlns:a16="http://schemas.microsoft.com/office/drawing/2014/main" id="{D6436B3F-F90E-BD4D-BFD3-8B8DEB2100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2434" y="2908123"/>
            <a:ext cx="2166995" cy="2316047"/>
          </a:xfrm>
          <a:prstGeom prst="rect">
            <a:avLst/>
          </a:prstGeom>
        </p:spPr>
      </p:pic>
      <p:sp>
        <p:nvSpPr>
          <p:cNvPr id="7" name="TextBox 6">
            <a:extLst>
              <a:ext uri="{FF2B5EF4-FFF2-40B4-BE49-F238E27FC236}">
                <a16:creationId xmlns:a16="http://schemas.microsoft.com/office/drawing/2014/main" id="{54CF6742-1E29-0946-B11B-5E49DADFD811}"/>
              </a:ext>
            </a:extLst>
          </p:cNvPr>
          <p:cNvSpPr txBox="1"/>
          <p:nvPr/>
        </p:nvSpPr>
        <p:spPr>
          <a:xfrm>
            <a:off x="11727305" y="6488668"/>
            <a:ext cx="464695"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mc:Choice xmlns:p14="http://schemas.microsoft.com/office/powerpoint/2010/main" Requires="p14">
      <p:transition spd="slow" p14:dur="2000" advTm="13279"/>
    </mc:Choice>
    <mc:Fallback>
      <p:transition spd="slow" advTm="1327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
        <p:nvSpPr>
          <p:cNvPr id="23" name="TextBox 22">
            <a:extLst>
              <a:ext uri="{FF2B5EF4-FFF2-40B4-BE49-F238E27FC236}">
                <a16:creationId xmlns:a16="http://schemas.microsoft.com/office/drawing/2014/main" id="{4A4B7CA9-6C49-D54B-850D-6DCE8DA9B3F9}"/>
              </a:ext>
            </a:extLst>
          </p:cNvPr>
          <p:cNvSpPr txBox="1"/>
          <p:nvPr/>
        </p:nvSpPr>
        <p:spPr>
          <a:xfrm>
            <a:off x="11727305" y="6488668"/>
            <a:ext cx="464695" cy="369332"/>
          </a:xfrm>
          <a:prstGeom prst="rect">
            <a:avLst/>
          </a:prstGeom>
          <a:noFill/>
        </p:spPr>
        <p:txBody>
          <a:bodyPr wrap="square" rtlCol="0">
            <a:spAutoFit/>
          </a:bodyPr>
          <a:lstStyle/>
          <a:p>
            <a:r>
              <a:rPr lang="en-US" dirty="0"/>
              <a:t>22</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mc:Choice xmlns:p14="http://schemas.microsoft.com/office/powerpoint/2010/main" Requires="p14">
      <p:transition spd="slow" p14:dur="2000" advTm="80613"/>
    </mc:Choice>
    <mc:Fallback>
      <p:transition spd="slow" advTm="806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mc:Choice xmlns:p14="http://schemas.microsoft.com/office/powerpoint/2010/main" Requires="p14">
      <p:transition spd="slow" p14:dur="2000" advTm="16035"/>
    </mc:Choice>
    <mc:Fallback>
      <p:transition spd="slow" advTm="1603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mc:Choice>
        <mc:Fallback>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BFCE8209-05C6-8644-B201-5DF69D4DECC0}"/>
              </a:ext>
            </a:extLst>
          </p:cNvPr>
          <p:cNvSpPr/>
          <p:nvPr/>
        </p:nvSpPr>
        <p:spPr>
          <a:xfrm>
            <a:off x="663387" y="4924297"/>
            <a:ext cx="11008659" cy="1190261"/>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66353C5-223F-C844-84D4-29C3A3246898}"/>
              </a:ext>
            </a:extLst>
          </p:cNvPr>
          <p:cNvSpPr txBox="1"/>
          <p:nvPr/>
        </p:nvSpPr>
        <p:spPr>
          <a:xfrm>
            <a:off x="838199" y="4662687"/>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08D67E2D-0E5A-6B4A-B627-A1DCB7D0E257}"/>
                  </a:ext>
                </a:extLst>
              </p:cNvPr>
              <p:cNvSpPr/>
              <p:nvPr/>
            </p:nvSpPr>
            <p:spPr>
              <a:xfrm>
                <a:off x="838198" y="5008874"/>
                <a:ext cx="10833847" cy="1469185"/>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Any algorithm for mixture of </a:t>
                </a:r>
                <a14:m>
                  <m:oMath xmlns:m="http://schemas.openxmlformats.org/officeDocument/2006/math">
                    <m:r>
                      <a:rPr lang="en-US" sz="2800" i="1">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with success probability 0.5001 requires </a:t>
                </a:r>
                <a14:m>
                  <m:oMath xmlns:m="http://schemas.openxmlformats.org/officeDocument/2006/math">
                    <m:acc>
                      <m:accPr>
                        <m:chr m:val="̃"/>
                        <m:ctrlPr>
                          <a:rPr lang="en-US" sz="2800" i="1">
                            <a:latin typeface="Cambria Math" panose="02040503050406030204" pitchFamily="18" charset="0"/>
                            <a:ea typeface="Palatino" charset="0"/>
                            <a:cs typeface="Palatino" charset="0"/>
                          </a:rPr>
                        </m:ctrlPr>
                      </m:accPr>
                      <m:e>
                        <m:r>
                          <m:rPr>
                            <m:sty m:val="p"/>
                          </m:rPr>
                          <a:rPr lang="en-US" sz="2800" b="0" i="0" smtClean="0">
                            <a:latin typeface="Cambria Math" panose="02040503050406030204" pitchFamily="18" charset="0"/>
                            <a:ea typeface="Palatino" charset="0"/>
                            <a:cs typeface="Palatino" charset="0"/>
                          </a:rPr>
                          <m:t>Ω</m:t>
                        </m:r>
                      </m:e>
                    </m:acc>
                    <m:d>
                      <m:dPr>
                        <m:ctrlPr>
                          <a:rPr lang="en-US" sz="2800" i="1" dirty="0">
                            <a:latin typeface="Cambria Math" panose="02040503050406030204" pitchFamily="18" charset="0"/>
                            <a:ea typeface="Palatino" charset="0"/>
                            <a:cs typeface="Palatino" charset="0"/>
                          </a:rPr>
                        </m:ctrlPr>
                      </m:dPr>
                      <m:e>
                        <m:f>
                          <m:fPr>
                            <m:type m:val="skw"/>
                            <m:ctrlPr>
                              <a:rPr lang="en-US" sz="2800" i="1" dirty="0" smtClean="0">
                                <a:latin typeface="Cambria Math" panose="02040503050406030204" pitchFamily="18" charset="0"/>
                                <a:ea typeface="Palatino" charset="0"/>
                                <a:cs typeface="Palatino" charset="0"/>
                              </a:rPr>
                            </m:ctrlPr>
                          </m:fPr>
                          <m:num>
                            <m:r>
                              <a:rPr lang="en-US" sz="2800" i="1" dirty="0">
                                <a:latin typeface="Cambria Math" panose="02040503050406030204" pitchFamily="18" charset="0"/>
                                <a:ea typeface="Palatino" charset="0"/>
                                <a:cs typeface="Palatino" charset="0"/>
                              </a:rPr>
                              <m:t>𝑘</m:t>
                            </m:r>
                            <m:sSup>
                              <m:sSupPr>
                                <m:ctrlPr>
                                  <a:rPr lang="en-US" sz="2800" i="1" dirty="0">
                                    <a:latin typeface="Cambria Math" panose="02040503050406030204" pitchFamily="18" charset="0"/>
                                    <a:ea typeface="Palatino" charset="0"/>
                                    <a:cs typeface="Palatino" charset="0"/>
                                  </a:rPr>
                                </m:ctrlPr>
                              </m:sSupPr>
                              <m:e>
                                <m:r>
                                  <a:rPr lang="en-US" sz="2800" i="1" dirty="0">
                                    <a:latin typeface="Cambria Math" panose="02040503050406030204" pitchFamily="18" charset="0"/>
                                    <a:ea typeface="Palatino" charset="0"/>
                                    <a:cs typeface="Palatino" charset="0"/>
                                  </a:rPr>
                                  <m:t>𝑑</m:t>
                                </m:r>
                              </m:e>
                              <m:sup>
                                <m:r>
                                  <a:rPr lang="en-US" sz="2800" i="1" dirty="0">
                                    <a:latin typeface="Cambria Math" panose="02040503050406030204" pitchFamily="18" charset="0"/>
                                    <a:ea typeface="Palatino" charset="0"/>
                                    <a:cs typeface="Palatino" charset="0"/>
                                  </a:rPr>
                                  <m:t>2</m:t>
                                </m:r>
                              </m:sup>
                            </m:sSup>
                          </m:num>
                          <m:den>
                            <m:sSup>
                              <m:sSupPr>
                                <m:ctrlPr>
                                  <a:rPr lang="en-US" sz="2800" i="1" dirty="0">
                                    <a:latin typeface="Cambria Math" panose="02040503050406030204" pitchFamily="18" charset="0"/>
                                    <a:ea typeface="Palatino" charset="0"/>
                                    <a:cs typeface="Palatino" charset="0"/>
                                  </a:rPr>
                                </m:ctrlPr>
                              </m:sSupPr>
                              <m:e>
                                <m:r>
                                  <a:rPr lang="en-US" sz="2800" i="1" dirty="0">
                                    <a:latin typeface="Cambria Math" charset="0"/>
                                    <a:ea typeface="Palatino" charset="0"/>
                                    <a:cs typeface="Palatino" charset="0"/>
                                  </a:rPr>
                                  <m:t>𝜖</m:t>
                                </m:r>
                              </m:e>
                              <m:sup>
                                <m:r>
                                  <a:rPr lang="en-US" sz="2800" i="1" dirty="0">
                                    <a:latin typeface="Cambria Math" charset="0"/>
                                    <a:ea typeface="Palatino" charset="0"/>
                                    <a:cs typeface="Palatino" charset="0"/>
                                  </a:rPr>
                                  <m:t>2</m:t>
                                </m:r>
                              </m:sup>
                            </m:sSup>
                          </m:den>
                        </m:f>
                      </m:e>
                    </m:d>
                  </m:oMath>
                </a14:m>
                <a:r>
                  <a:rPr lang="en-US" sz="2800" dirty="0">
                    <a:latin typeface="Calibri" panose="020F0502020204030204" pitchFamily="34" charset="0"/>
                    <a:ea typeface="Palatino" charset="0"/>
                    <a:cs typeface="Calibri" panose="020F0502020204030204" pitchFamily="34" charset="0"/>
                  </a:rPr>
                  <a:t> samples.</a:t>
                </a:r>
              </a:p>
              <a:p>
                <a:endParaRPr lang="en-US" sz="2800" dirty="0">
                  <a:latin typeface="Calibri" panose="020F0502020204030204" pitchFamily="34" charset="0"/>
                  <a:ea typeface="Palatino" charset="0"/>
                  <a:cs typeface="Calibri" panose="020F0502020204030204" pitchFamily="34" charset="0"/>
                </a:endParaRPr>
              </a:p>
            </p:txBody>
          </p:sp>
        </mc:Choice>
        <mc:Fallback>
          <p:sp>
            <p:nvSpPr>
              <p:cNvPr id="15" name="Rectangle 14">
                <a:extLst>
                  <a:ext uri="{FF2B5EF4-FFF2-40B4-BE49-F238E27FC236}">
                    <a16:creationId xmlns:a16="http://schemas.microsoft.com/office/drawing/2014/main" id="{08D67E2D-0E5A-6B4A-B627-A1DCB7D0E257}"/>
                  </a:ext>
                </a:extLst>
              </p:cNvPr>
              <p:cNvSpPr>
                <a:spLocks noRot="1" noChangeAspect="1" noMove="1" noResize="1" noEditPoints="1" noAdjustHandles="1" noChangeArrowheads="1" noChangeShapeType="1" noTextEdit="1"/>
              </p:cNvSpPr>
              <p:nvPr/>
            </p:nvSpPr>
            <p:spPr>
              <a:xfrm>
                <a:off x="838198" y="5008874"/>
                <a:ext cx="10833847" cy="1469185"/>
              </a:xfrm>
              <a:prstGeom prst="rect">
                <a:avLst/>
              </a:prstGeom>
              <a:blipFill>
                <a:blip r:embed="rId6"/>
                <a:stretch>
                  <a:fillRect l="-1054" t="-30769" r="-585" b="-6068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9C1B345-8E48-F64A-A275-2B10CEA9A305}"/>
              </a:ext>
            </a:extLst>
          </p:cNvPr>
          <p:cNvSpPr txBox="1"/>
          <p:nvPr/>
        </p:nvSpPr>
        <p:spPr>
          <a:xfrm>
            <a:off x="11727305" y="6488668"/>
            <a:ext cx="464695" cy="369332"/>
          </a:xfrm>
          <a:prstGeom prst="rect">
            <a:avLst/>
          </a:prstGeom>
          <a:noFill/>
        </p:spPr>
        <p:txBody>
          <a:bodyPr wrap="square" rtlCol="0">
            <a:spAutoFit/>
          </a:bodyPr>
          <a:lstStyle/>
          <a:p>
            <a:r>
              <a:rPr lang="en-US" dirty="0"/>
              <a:t>23</a:t>
            </a:r>
          </a:p>
        </p:txBody>
      </p:sp>
    </p:spTree>
    <p:extLst>
      <p:ext uri="{BB962C8B-B14F-4D97-AF65-F5344CB8AC3E}">
        <p14:creationId xmlns:p14="http://schemas.microsoft.com/office/powerpoint/2010/main" val="3138715260"/>
      </p:ext>
    </p:extLst>
  </p:cSld>
  <p:clrMapOvr>
    <a:masterClrMapping/>
  </p:clrMapOvr>
  <mc:AlternateContent xmlns:mc="http://schemas.openxmlformats.org/markup-compatibility/2006">
    <mc:Choice xmlns:p14="http://schemas.microsoft.com/office/powerpoint/2010/main" Requires="p14">
      <p:transition spd="slow" p14:dur="2000" advTm="16035"/>
    </mc:Choice>
    <mc:Fallback>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
        <p:nvSpPr>
          <p:cNvPr id="4" name="TextBox 3">
            <a:extLst>
              <a:ext uri="{FF2B5EF4-FFF2-40B4-BE49-F238E27FC236}">
                <a16:creationId xmlns:a16="http://schemas.microsoft.com/office/drawing/2014/main" id="{D898FBEE-7854-BB4E-9FC7-C0ADCDD7B988}"/>
              </a:ext>
            </a:extLst>
          </p:cNvPr>
          <p:cNvSpPr txBox="1"/>
          <p:nvPr/>
        </p:nvSpPr>
        <p:spPr>
          <a:xfrm>
            <a:off x="11727305" y="6488668"/>
            <a:ext cx="464695" cy="369332"/>
          </a:xfrm>
          <a:prstGeom prst="rect">
            <a:avLst/>
          </a:prstGeom>
          <a:noFill/>
        </p:spPr>
        <p:txBody>
          <a:bodyPr wrap="square" rtlCol="0">
            <a:spAutoFit/>
          </a:bodyPr>
          <a:lstStyle/>
          <a:p>
            <a:r>
              <a:rPr lang="en-US" dirty="0"/>
              <a:t>24</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mc:Choice xmlns:p14="http://schemas.microsoft.com/office/powerpoint/2010/main" Requires="p14">
      <p:transition spd="slow" p14:dur="2000" advTm="56760"/>
    </mc:Choice>
    <mc:Fallback>
      <p:transition spd="slow" advTm="56760"/>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xmlns="">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mc:Choice xmlns:p14="http://schemas.microsoft.com/office/powerpoint/2010/main" Requires="p14">
      <p:transition spd="slow" p14:dur="2000" advTm="36388"/>
    </mc:Choice>
    <mc:Fallback>
      <p:transition spd="slow" advTm="3638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I am grateful to my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
        <p:nvSpPr>
          <p:cNvPr id="6" name="TextBox 5">
            <a:extLst>
              <a:ext uri="{FF2B5EF4-FFF2-40B4-BE49-F238E27FC236}">
                <a16:creationId xmlns:a16="http://schemas.microsoft.com/office/drawing/2014/main" id="{C5E3DB93-837E-BE4C-8BE5-2489F317A923}"/>
              </a:ext>
            </a:extLst>
          </p:cNvPr>
          <p:cNvSpPr txBox="1"/>
          <p:nvPr/>
        </p:nvSpPr>
        <p:spPr>
          <a:xfrm>
            <a:off x="11727305" y="6488668"/>
            <a:ext cx="464695" cy="369332"/>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2714712058"/>
      </p:ext>
    </p:extLst>
  </p:cSld>
  <p:clrMapOvr>
    <a:masterClrMapping/>
  </p:clrMapOvr>
  <mc:AlternateContent xmlns:mc="http://schemas.openxmlformats.org/markup-compatibility/2006">
    <mc:Choice xmlns:p14="http://schemas.microsoft.com/office/powerpoint/2010/main" Requires="p14">
      <p:transition spd="slow" p14:dur="2000" advTm="3559"/>
    </mc:Choice>
    <mc:Fallback>
      <p:transition spd="slow" advTm="355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co-authors,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27390" y="3239987"/>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pic>
        <p:nvPicPr>
          <p:cNvPr id="2" name="Picture 1">
            <a:extLst>
              <a:ext uri="{FF2B5EF4-FFF2-40B4-BE49-F238E27FC236}">
                <a16:creationId xmlns:a16="http://schemas.microsoft.com/office/drawing/2014/main" id="{62DF2182-3A0F-3E4A-B297-AADD651FCE73}"/>
              </a:ext>
            </a:extLst>
          </p:cNvPr>
          <p:cNvPicPr>
            <a:picLocks noChangeAspect="1"/>
          </p:cNvPicPr>
          <p:nvPr/>
        </p:nvPicPr>
        <p:blipFill rotWithShape="1">
          <a:blip r:embed="rId16"/>
          <a:srcRect l="14599" t="34409" r="55214" b="32097"/>
          <a:stretch/>
        </p:blipFill>
        <p:spPr>
          <a:xfrm>
            <a:off x="2933991" y="5053055"/>
            <a:ext cx="1940024" cy="1613838"/>
          </a:xfrm>
          <a:prstGeom prst="rect">
            <a:avLst/>
          </a:prstGeom>
        </p:spPr>
      </p:pic>
      <p:pic>
        <p:nvPicPr>
          <p:cNvPr id="3" name="Picture 2">
            <a:extLst>
              <a:ext uri="{FF2B5EF4-FFF2-40B4-BE49-F238E27FC236}">
                <a16:creationId xmlns:a16="http://schemas.microsoft.com/office/drawing/2014/main" id="{DB6FFCE8-107A-0347-A4E2-B94373ECD30D}"/>
              </a:ext>
            </a:extLst>
          </p:cNvPr>
          <p:cNvPicPr>
            <a:picLocks noChangeAspect="1"/>
          </p:cNvPicPr>
          <p:nvPr/>
        </p:nvPicPr>
        <p:blipFill>
          <a:blip r:embed="rId17"/>
          <a:stretch>
            <a:fillRect/>
          </a:stretch>
        </p:blipFill>
        <p:spPr>
          <a:xfrm>
            <a:off x="5236602" y="5053055"/>
            <a:ext cx="1436482" cy="1652456"/>
          </a:xfrm>
          <a:prstGeom prst="rect">
            <a:avLst/>
          </a:prstGeom>
        </p:spPr>
      </p:pic>
      <p:sp>
        <p:nvSpPr>
          <p:cNvPr id="23" name="TextBox 22">
            <a:extLst>
              <a:ext uri="{FF2B5EF4-FFF2-40B4-BE49-F238E27FC236}">
                <a16:creationId xmlns:a16="http://schemas.microsoft.com/office/drawing/2014/main" id="{42335107-47B8-2F4A-83E3-E7C92E0851BB}"/>
              </a:ext>
            </a:extLst>
          </p:cNvPr>
          <p:cNvSpPr txBox="1"/>
          <p:nvPr/>
        </p:nvSpPr>
        <p:spPr>
          <a:xfrm>
            <a:off x="11727305" y="6488668"/>
            <a:ext cx="464695" cy="369332"/>
          </a:xfrm>
          <a:prstGeom prst="rect">
            <a:avLst/>
          </a:prstGeom>
          <a:noFill/>
        </p:spPr>
        <p:txBody>
          <a:bodyPr wrap="square" rtlCol="0">
            <a:spAutoFit/>
          </a:bodyPr>
          <a:lstStyle/>
          <a:p>
            <a:r>
              <a:rPr lang="en-US" dirty="0"/>
              <a:t>26</a:t>
            </a:r>
          </a:p>
        </p:txBody>
      </p:sp>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77078" y="1606375"/>
            <a:ext cx="10515600" cy="100619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27</a:t>
            </a:r>
          </a:p>
        </p:txBody>
      </p:sp>
      <p:pic>
        <p:nvPicPr>
          <p:cNvPr id="2" name="Picture 1">
            <a:extLst>
              <a:ext uri="{FF2B5EF4-FFF2-40B4-BE49-F238E27FC236}">
                <a16:creationId xmlns:a16="http://schemas.microsoft.com/office/drawing/2014/main" id="{C1D85D49-0320-D741-AA1F-8235A273C12B}"/>
              </a:ext>
            </a:extLst>
          </p:cNvPr>
          <p:cNvPicPr>
            <a:picLocks noChangeAspect="1"/>
          </p:cNvPicPr>
          <p:nvPr/>
        </p:nvPicPr>
        <p:blipFill rotWithShape="1">
          <a:blip r:embed="rId3"/>
          <a:srcRect l="5726" t="12774" r="15052" b="27704"/>
          <a:stretch/>
        </p:blipFill>
        <p:spPr>
          <a:xfrm>
            <a:off x="4721290" y="2836507"/>
            <a:ext cx="2827176" cy="2827175"/>
          </a:xfrm>
          <a:prstGeom prst="rect">
            <a:avLst/>
          </a:prstGeom>
        </p:spPr>
      </p:pic>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prediction with expert advice</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495705325"/>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xmlns="">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69772011"/>
      </p:ext>
    </p:extLst>
  </p:cSld>
  <p:clrMapOvr>
    <a:masterClrMapping/>
  </p:clrMapOvr>
  <mc:AlternateContent xmlns:mc="http://schemas.openxmlformats.org/markup-compatibility/2006" xmlns:p14="http://schemas.microsoft.com/office/powerpoint/2010/main">
    <mc:Choice Requires="p14">
      <p:transition spd="slow" p14:dur="2000" advTm="2482"/>
    </mc:Choice>
    <mc:Fallback xmlns="">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3DF5ED7-1519-FD49-B7B1-EDE5490B3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
        <p:nvSpPr>
          <p:cNvPr id="5" name="TextBox 4">
            <a:extLst>
              <a:ext uri="{FF2B5EF4-FFF2-40B4-BE49-F238E27FC236}">
                <a16:creationId xmlns:a16="http://schemas.microsoft.com/office/drawing/2014/main" id="{E539F88D-7784-6645-A04F-6835B3C615DD}"/>
              </a:ext>
            </a:extLst>
          </p:cNvPr>
          <p:cNvSpPr txBox="1"/>
          <p:nvPr/>
        </p:nvSpPr>
        <p:spPr>
          <a:xfrm>
            <a:off x="11727305" y="6488668"/>
            <a:ext cx="464695" cy="369332"/>
          </a:xfrm>
          <a:prstGeom prst="rect">
            <a:avLst/>
          </a:prstGeom>
          <a:noFill/>
        </p:spPr>
        <p:txBody>
          <a:bodyPr wrap="square" rtlCol="0">
            <a:spAutoFit/>
          </a:bodyPr>
          <a:lstStyle/>
          <a:p>
            <a:r>
              <a:rPr lang="en-US" dirty="0"/>
              <a:t>4</a:t>
            </a:r>
          </a:p>
        </p:txBody>
      </p:sp>
    </p:spTree>
    <p:custDataLst>
      <p:tags r:id="rId1"/>
    </p:custDataLst>
    <p:extLst>
      <p:ext uri="{BB962C8B-B14F-4D97-AF65-F5344CB8AC3E}">
        <p14:creationId xmlns:p14="http://schemas.microsoft.com/office/powerpoint/2010/main" val="3636127707"/>
      </p:ext>
    </p:extLst>
  </p:cSld>
  <p:clrMapOvr>
    <a:masterClrMapping/>
  </p:clrMapOvr>
  <mc:AlternateContent xmlns:mc="http://schemas.openxmlformats.org/markup-compatibility/2006">
    <mc:Choice xmlns:p14="http://schemas.microsoft.com/office/powerpoint/2010/main" Requires="p14">
      <p:transition spd="slow" p14:dur="2000" advTm="69811"/>
    </mc:Choice>
    <mc:Fallback>
      <p:transition spd="slow" advTm="6981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33196046"/>
      </p:ext>
    </p:extLst>
  </p:cSld>
  <p:clrMapOvr>
    <a:masterClrMapping/>
  </p:clrMapOvr>
  <mc:AlternateContent xmlns:mc="http://schemas.openxmlformats.org/markup-compatibility/2006" xmlns:p14="http://schemas.microsoft.com/office/powerpoint/2010/main">
    <mc:Choice Requires="p14">
      <p:transition spd="slow" p14:dur="2000" advTm="7285"/>
    </mc:Choice>
    <mc:Fallback xmlns="">
      <p:transition spd="slow" advTm="728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5362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15502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80826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Lower Bound</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191195" cy="523220"/>
          </a:xfrm>
          <a:prstGeom prst="rect">
            <a:avLst/>
          </a:prstGeom>
          <a:solidFill>
            <a:schemeClr val="bg1"/>
          </a:solidFill>
        </p:spPr>
        <p:txBody>
          <a:bodyPr wrap="none" rtlCol="0">
            <a:spAutoFit/>
          </a:bodyPr>
          <a:lstStyle/>
          <a:p>
            <a:r>
              <a:rPr lang="en-US" sz="2800" b="1" dirty="0"/>
              <a:t>Theorem </a:t>
            </a:r>
            <a:r>
              <a:rPr lang="en-US" sz="2400" dirty="0"/>
              <a:t>(LB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441028"/>
                <a:ext cx="10515600" cy="954107"/>
              </a:xfrm>
              <a:prstGeom prst="rect">
                <a:avLst/>
              </a:prstGeom>
              <a:noFill/>
            </p:spPr>
            <p:txBody>
              <a:bodyPr wrap="square" rtlCol="0">
                <a:spAutoFit/>
              </a:bodyPr>
              <a:lstStyle/>
              <a:p>
                <a:r>
                  <a:rPr lang="en-US" sz="2800" dirty="0"/>
                  <a:t>Fix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For every </a:t>
                </a:r>
                <a14:m>
                  <m:oMath xmlns:m="http://schemas.openxmlformats.org/officeDocument/2006/math">
                    <m:r>
                      <a:rPr lang="en-US" sz="2800" b="0" i="1" smtClean="0">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exists an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r>
                  <a:rPr lang="en-US" sz="2800" dirty="0"/>
                  <a:t> such that for some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≥1</m:t>
                    </m:r>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441028"/>
                <a:ext cx="10515600" cy="954107"/>
              </a:xfrm>
              <a:prstGeom prst="rect">
                <a:avLst/>
              </a:prstGeom>
              <a:blipFill>
                <a:blip r:embed="rId3"/>
                <a:stretch>
                  <a:fillRect l="-1086" t="-5195"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961895"/>
                <a:ext cx="334501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961895"/>
                <a:ext cx="3345018" cy="827471"/>
              </a:xfrm>
              <a:prstGeom prst="rect">
                <a:avLst/>
              </a:prstGeom>
              <a:blipFill>
                <a:blip r:embed="rId4"/>
                <a:stretch>
                  <a:fillRect l="-379"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3AD274A-3AB7-E14D-81EA-3430268281B9}"/>
                  </a:ext>
                </a:extLst>
              </p:cNvPr>
              <p:cNvSpPr>
                <a:spLocks noGrp="1"/>
              </p:cNvSpPr>
              <p:nvPr>
                <p:ph idx="1"/>
              </p:nvPr>
            </p:nvSpPr>
            <p:spPr>
              <a:xfrm>
                <a:off x="838200" y="6189743"/>
                <a:ext cx="10515600" cy="831078"/>
              </a:xfrm>
            </p:spPr>
            <p:txBody>
              <a:bodyPr>
                <a:normAutofit/>
              </a:bodyPr>
              <a:lstStyle/>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*In fact, can design </a:t>
                </a:r>
                <a14:m>
                  <m:oMath xmlns:m="http://schemas.openxmlformats.org/officeDocument/2006/math">
                    <m:r>
                      <a:rPr lang="en-US" sz="2400" i="1">
                        <a:solidFill>
                          <a:schemeClr val="tx1">
                            <a:lumMod val="75000"/>
                            <a:lumOff val="25000"/>
                          </a:schemeClr>
                        </a:solidFill>
                        <a:latin typeface="Cambria Math" panose="02040503050406030204" pitchFamily="18" charset="0"/>
                        <a:ea typeface="Cambria Math" panose="02040503050406030204" pitchFamily="18" charset="0"/>
                      </a:rPr>
                      <m:t>ℬ</m:t>
                    </m:r>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so that </a:t>
                </a:r>
                <a14:m>
                  <m:oMath xmlns:m="http://schemas.openxmlformats.org/officeDocument/2006/math">
                    <m:r>
                      <m:rPr>
                        <m:sty m:val="p"/>
                      </m:rPr>
                      <a:rPr lang="en-US" sz="2400">
                        <a:solidFill>
                          <a:schemeClr val="tx1">
                            <a:lumMod val="75000"/>
                            <a:lumOff val="25000"/>
                          </a:schemeClr>
                        </a:solidFill>
                        <a:latin typeface="Cambria Math" panose="02040503050406030204" pitchFamily="18" charset="0"/>
                      </a:rPr>
                      <m:t>Reg</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𝑇</m:t>
                        </m:r>
                      </m:e>
                    </m:d>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𝛾</m:t>
                        </m:r>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num>
                      <m:den>
                        <m:r>
                          <a:rPr lang="en-US" sz="2400" i="1">
                            <a:solidFill>
                              <a:schemeClr val="tx1">
                                <a:lumMod val="75000"/>
                                <a:lumOff val="25000"/>
                              </a:schemeClr>
                            </a:solidFill>
                            <a:latin typeface="Cambria Math" panose="02040503050406030204" pitchFamily="18" charset="0"/>
                          </a:rPr>
                          <m:t>2</m:t>
                        </m:r>
                      </m:den>
                    </m:f>
                    <m:r>
                      <a:rPr lang="en-US" sz="2400" i="1">
                        <a:solidFill>
                          <a:schemeClr val="tx1">
                            <a:lumMod val="75000"/>
                            <a:lumOff val="25000"/>
                          </a:schemeClr>
                        </a:solidFill>
                        <a:latin typeface="Cambria Math" panose="02040503050406030204" pitchFamily="18" charset="0"/>
                      </a:rPr>
                      <m:t>⋅</m:t>
                    </m:r>
                    <m:rad>
                      <m:radPr>
                        <m:degHide m:val="on"/>
                        <m:ctrlPr>
                          <a:rPr lang="en-US" sz="2400" i="1">
                            <a:solidFill>
                              <a:schemeClr val="tx1">
                                <a:lumMod val="75000"/>
                                <a:lumOff val="25000"/>
                              </a:schemeClr>
                            </a:solidFill>
                            <a:latin typeface="Cambria Math" panose="02040503050406030204" pitchFamily="18" charset="0"/>
                          </a:rPr>
                        </m:ctrlPr>
                      </m:radPr>
                      <m:deg/>
                      <m:e>
                        <m:r>
                          <a:rPr lang="en-US" sz="2400" i="1">
                            <a:solidFill>
                              <a:schemeClr val="tx1">
                                <a:lumMod val="75000"/>
                                <a:lumOff val="25000"/>
                              </a:schemeClr>
                            </a:solidFill>
                            <a:latin typeface="Cambria Math" panose="02040503050406030204" pitchFamily="18" charset="0"/>
                          </a:rPr>
                          <m:t>𝑇</m:t>
                        </m:r>
                      </m:e>
                    </m:rad>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infinitely often.</a:t>
                </a:r>
              </a:p>
            </p:txBody>
          </p:sp>
        </mc:Choice>
        <mc:Fallback xmlns="">
          <p:sp>
            <p:nvSpPr>
              <p:cNvPr id="16" name="Content Placeholder 2">
                <a:extLst>
                  <a:ext uri="{FF2B5EF4-FFF2-40B4-BE49-F238E27FC236}">
                    <a16:creationId xmlns:a16="http://schemas.microsoft.com/office/drawing/2014/main" id="{B3AD274A-3AB7-E14D-81EA-3430268281B9}"/>
                  </a:ext>
                </a:extLst>
              </p:cNvPr>
              <p:cNvSpPr>
                <a:spLocks noGrp="1" noRot="1" noChangeAspect="1" noMove="1" noResize="1" noEditPoints="1" noAdjustHandles="1" noChangeArrowheads="1" noChangeShapeType="1" noTextEdit="1"/>
              </p:cNvSpPr>
              <p:nvPr>
                <p:ph idx="1"/>
              </p:nvPr>
            </p:nvSpPr>
            <p:spPr>
              <a:xfrm>
                <a:off x="838200" y="6189743"/>
                <a:ext cx="10515600" cy="831078"/>
              </a:xfrm>
              <a:blipFill>
                <a:blip r:embed="rId5"/>
                <a:stretch>
                  <a:fillRect l="-844" t="-2985"/>
                </a:stretch>
              </a:blipFill>
            </p:spPr>
            <p:txBody>
              <a:bodyPr/>
              <a:lstStyle/>
              <a:p>
                <a:r>
                  <a:rPr lang="en-US">
                    <a:noFill/>
                  </a:rPr>
                  <a:t> </a:t>
                </a:r>
              </a:p>
            </p:txBody>
          </p:sp>
        </mc:Fallback>
      </mc:AlternateContent>
    </p:spTree>
    <p:extLst>
      <p:ext uri="{BB962C8B-B14F-4D97-AF65-F5344CB8AC3E}">
        <p14:creationId xmlns:p14="http://schemas.microsoft.com/office/powerpoint/2010/main" val="1579373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505561" y="3100809"/>
                <a:ext cx="412055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oMath>
                  </m:oMathPara>
                </a14:m>
                <a:endParaRPr lang="en-US" sz="2400" b="1"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505561" y="3100809"/>
                <a:ext cx="4120552"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3100809"/>
                <a:ext cx="5532394" cy="46166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3100809"/>
                <a:ext cx="5532394" cy="461665"/>
              </a:xfrm>
              <a:prstGeom prst="rect">
                <a:avLst/>
              </a:prstGeom>
              <a:blipFill>
                <a:blip r:embed="rId7"/>
                <a:stretch>
                  <a:fillRect l="-1602"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C337B86-516E-6C47-9ED2-E9572C99E11C}"/>
                  </a:ext>
                </a:extLst>
              </p:cNvPr>
              <p:cNvSpPr/>
              <p:nvPr/>
            </p:nvSpPr>
            <p:spPr>
              <a:xfrm>
                <a:off x="834173" y="3694122"/>
                <a:ext cx="6266715" cy="461665"/>
              </a:xfrm>
              <a:prstGeom prst="rect">
                <a:avLst/>
              </a:prstGeom>
            </p:spPr>
            <p:txBody>
              <a:bodyPr wrap="square">
                <a:spAutoFit/>
              </a:bodyPr>
              <a:lstStyle/>
              <a:p>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6" name="Rectangle 15">
                <a:extLst>
                  <a:ext uri="{FF2B5EF4-FFF2-40B4-BE49-F238E27FC236}">
                    <a16:creationId xmlns:a16="http://schemas.microsoft.com/office/drawing/2014/main" id="{DC337B86-516E-6C47-9ED2-E9572C99E11C}"/>
                  </a:ext>
                </a:extLst>
              </p:cNvPr>
              <p:cNvSpPr>
                <a:spLocks noRot="1" noChangeAspect="1" noMove="1" noResize="1" noEditPoints="1" noAdjustHandles="1" noChangeArrowheads="1" noChangeShapeType="1" noTextEdit="1"/>
              </p:cNvSpPr>
              <p:nvPr/>
            </p:nvSpPr>
            <p:spPr>
              <a:xfrm>
                <a:off x="834173" y="3694122"/>
                <a:ext cx="6266715" cy="461665"/>
              </a:xfrm>
              <a:prstGeom prst="rect">
                <a:avLst/>
              </a:prstGeom>
              <a:blipFill>
                <a:blip r:embed="rId13"/>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75F966C-E277-B84A-BF13-3D0D3AF7F54B}"/>
                  </a:ext>
                </a:extLst>
              </p:cNvPr>
              <p:cNvSpPr/>
              <p:nvPr/>
            </p:nvSpPr>
            <p:spPr>
              <a:xfrm>
                <a:off x="834172" y="4248728"/>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7" name="Rectangle 16">
                <a:extLst>
                  <a:ext uri="{FF2B5EF4-FFF2-40B4-BE49-F238E27FC236}">
                    <a16:creationId xmlns:a16="http://schemas.microsoft.com/office/drawing/2014/main" id="{075F966C-E277-B84A-BF13-3D0D3AF7F54B}"/>
                  </a:ext>
                </a:extLst>
              </p:cNvPr>
              <p:cNvSpPr>
                <a:spLocks noRot="1" noChangeAspect="1" noMove="1" noResize="1" noEditPoints="1" noAdjustHandles="1" noChangeArrowheads="1" noChangeShapeType="1" noTextEdit="1"/>
              </p:cNvSpPr>
              <p:nvPr/>
            </p:nvSpPr>
            <p:spPr>
              <a:xfrm>
                <a:off x="834172" y="4248728"/>
                <a:ext cx="6266715" cy="461665"/>
              </a:xfrm>
              <a:prstGeom prst="rect">
                <a:avLst/>
              </a:prstGeom>
              <a:blipFill>
                <a:blip r:embed="rId14"/>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1B82510-C2AB-EF47-B833-99176EFD6E58}"/>
                  </a:ext>
                </a:extLst>
              </p:cNvPr>
              <p:cNvSpPr/>
              <p:nvPr/>
            </p:nvSpPr>
            <p:spPr>
              <a:xfrm>
                <a:off x="5846849" y="4271108"/>
                <a:ext cx="2725652" cy="461665"/>
              </a:xfrm>
              <a:prstGeom prst="rect">
                <a:avLst/>
              </a:prstGeom>
            </p:spPr>
            <p:txBody>
              <a:bodyPr wrap="square">
                <a:spAutoFit/>
              </a:bodyPr>
              <a:lstStyle/>
              <a:p>
                <a:r>
                  <a:rPr lang="en-US" sz="2400" dirty="0"/>
                  <a:t>(</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oMath>
                </a14:m>
                <a:r>
                  <a:rPr lang="en-US" sz="2400" dirty="0"/>
                  <a:t>)</a:t>
                </a:r>
              </a:p>
            </p:txBody>
          </p:sp>
        </mc:Choice>
        <mc:Fallback xmlns="">
          <p:sp>
            <p:nvSpPr>
              <p:cNvPr id="25" name="Rectangle 24">
                <a:extLst>
                  <a:ext uri="{FF2B5EF4-FFF2-40B4-BE49-F238E27FC236}">
                    <a16:creationId xmlns:a16="http://schemas.microsoft.com/office/drawing/2014/main" id="{61B82510-C2AB-EF47-B833-99176EFD6E58}"/>
                  </a:ext>
                </a:extLst>
              </p:cNvPr>
              <p:cNvSpPr>
                <a:spLocks noRot="1" noChangeAspect="1" noMove="1" noResize="1" noEditPoints="1" noAdjustHandles="1" noChangeArrowheads="1" noChangeShapeType="1" noTextEdit="1"/>
              </p:cNvSpPr>
              <p:nvPr/>
            </p:nvSpPr>
            <p:spPr>
              <a:xfrm>
                <a:off x="5846849" y="4271108"/>
                <a:ext cx="2725652" cy="461665"/>
              </a:xfrm>
              <a:prstGeom prst="rect">
                <a:avLst/>
              </a:prstGeom>
              <a:blipFill>
                <a:blip r:embed="rId15"/>
                <a:stretch>
                  <a:fillRect l="-3241"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54C6AC-F1AF-E74A-80F3-01E59A3411FF}"/>
                  </a:ext>
                </a:extLst>
              </p:cNvPr>
              <p:cNvSpPr/>
              <p:nvPr/>
            </p:nvSpPr>
            <p:spPr>
              <a:xfrm>
                <a:off x="834172" y="4732773"/>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6" name="Rectangle 25">
                <a:extLst>
                  <a:ext uri="{FF2B5EF4-FFF2-40B4-BE49-F238E27FC236}">
                    <a16:creationId xmlns:a16="http://schemas.microsoft.com/office/drawing/2014/main" id="{0D54C6AC-F1AF-E74A-80F3-01E59A3411FF}"/>
                  </a:ext>
                </a:extLst>
              </p:cNvPr>
              <p:cNvSpPr>
                <a:spLocks noRot="1" noChangeAspect="1" noMove="1" noResize="1" noEditPoints="1" noAdjustHandles="1" noChangeArrowheads="1" noChangeShapeType="1" noTextEdit="1"/>
              </p:cNvSpPr>
              <p:nvPr/>
            </p:nvSpPr>
            <p:spPr>
              <a:xfrm>
                <a:off x="834172" y="4732773"/>
                <a:ext cx="6266715" cy="461665"/>
              </a:xfrm>
              <a:prstGeom prst="rect">
                <a:avLst/>
              </a:prstGeom>
              <a:blipFill>
                <a:blip r:embed="rId16"/>
                <a:stretch>
                  <a:fillRect l="-202"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EFE6C4-D63D-7944-9E54-4CEA5F8FACF7}"/>
                  </a:ext>
                </a:extLst>
              </p:cNvPr>
              <p:cNvSpPr/>
              <p:nvPr/>
            </p:nvSpPr>
            <p:spPr>
              <a:xfrm>
                <a:off x="834171" y="5200256"/>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7" name="Rectangle 26">
                <a:extLst>
                  <a:ext uri="{FF2B5EF4-FFF2-40B4-BE49-F238E27FC236}">
                    <a16:creationId xmlns:a16="http://schemas.microsoft.com/office/drawing/2014/main" id="{44EFE6C4-D63D-7944-9E54-4CEA5F8FACF7}"/>
                  </a:ext>
                </a:extLst>
              </p:cNvPr>
              <p:cNvSpPr>
                <a:spLocks noRot="1" noChangeAspect="1" noMove="1" noResize="1" noEditPoints="1" noAdjustHandles="1" noChangeArrowheads="1" noChangeShapeType="1" noTextEdit="1"/>
              </p:cNvSpPr>
              <p:nvPr/>
            </p:nvSpPr>
            <p:spPr>
              <a:xfrm>
                <a:off x="834171" y="5200256"/>
                <a:ext cx="6266715" cy="461665"/>
              </a:xfrm>
              <a:prstGeom prst="rect">
                <a:avLst/>
              </a:prstGeom>
              <a:blipFill>
                <a:blip r:embed="rId17"/>
                <a:stretch>
                  <a:fillRect l="-202"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CDD99F-FAF8-6F40-AE8E-894663D7CDE2}"/>
                  </a:ext>
                </a:extLst>
              </p:cNvPr>
              <p:cNvSpPr/>
              <p:nvPr/>
            </p:nvSpPr>
            <p:spPr>
              <a:xfrm>
                <a:off x="5846848" y="4732773"/>
                <a:ext cx="5183102" cy="461665"/>
              </a:xfrm>
              <a:prstGeom prst="rect">
                <a:avLst/>
              </a:prstGeom>
            </p:spPr>
            <p:txBody>
              <a:bodyPr wrap="square">
                <a:spAutoFit/>
              </a:bodyPr>
              <a:lstStyle/>
              <a:p>
                <a:r>
                  <a:rPr lang="en-US" sz="2400" dirty="0"/>
                  <a:t>(</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t> is a </a:t>
                </a:r>
                <a:r>
                  <a:rPr lang="en-US" sz="2400" b="1" dirty="0"/>
                  <a:t>reflected </a:t>
                </a:r>
                <a:r>
                  <a:rPr lang="en-US" sz="2400" dirty="0"/>
                  <a:t>standard RW)</a:t>
                </a:r>
              </a:p>
            </p:txBody>
          </p:sp>
        </mc:Choice>
        <mc:Fallback xmlns="">
          <p:sp>
            <p:nvSpPr>
              <p:cNvPr id="28" name="Rectangle 27">
                <a:extLst>
                  <a:ext uri="{FF2B5EF4-FFF2-40B4-BE49-F238E27FC236}">
                    <a16:creationId xmlns:a16="http://schemas.microsoft.com/office/drawing/2014/main" id="{90CDD99F-FAF8-6F40-AE8E-894663D7CDE2}"/>
                  </a:ext>
                </a:extLst>
              </p:cNvPr>
              <p:cNvSpPr>
                <a:spLocks noRot="1" noChangeAspect="1" noMove="1" noResize="1" noEditPoints="1" noAdjustHandles="1" noChangeArrowheads="1" noChangeShapeType="1" noTextEdit="1"/>
              </p:cNvSpPr>
              <p:nvPr/>
            </p:nvSpPr>
            <p:spPr>
              <a:xfrm>
                <a:off x="5846848" y="4732773"/>
                <a:ext cx="5183102" cy="461665"/>
              </a:xfrm>
              <a:prstGeom prst="rect">
                <a:avLst/>
              </a:prstGeom>
              <a:blipFill>
                <a:blip r:embed="rId18"/>
                <a:stretch>
                  <a:fillRect l="-170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009E647-9D67-FF42-9C65-FEE389EFF515}"/>
                  </a:ext>
                </a:extLst>
              </p:cNvPr>
              <p:cNvSpPr/>
              <p:nvPr/>
            </p:nvSpPr>
            <p:spPr>
              <a:xfrm>
                <a:off x="5846848" y="5194438"/>
                <a:ext cx="5183102"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oMath>
                </a14:m>
                <a:r>
                  <a:rPr lang="en-US" sz="2400" dirty="0"/>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a:t>
                </a:r>
              </a:p>
            </p:txBody>
          </p:sp>
        </mc:Choice>
        <mc:Fallback xmlns="">
          <p:sp>
            <p:nvSpPr>
              <p:cNvPr id="29" name="Rectangle 28">
                <a:extLst>
                  <a:ext uri="{FF2B5EF4-FFF2-40B4-BE49-F238E27FC236}">
                    <a16:creationId xmlns:a16="http://schemas.microsoft.com/office/drawing/2014/main" id="{4009E647-9D67-FF42-9C65-FEE389EFF515}"/>
                  </a:ext>
                </a:extLst>
              </p:cNvPr>
              <p:cNvSpPr>
                <a:spLocks noRot="1" noChangeAspect="1" noMove="1" noResize="1" noEditPoints="1" noAdjustHandles="1" noChangeArrowheads="1" noChangeShapeType="1" noTextEdit="1"/>
              </p:cNvSpPr>
              <p:nvPr/>
            </p:nvSpPr>
            <p:spPr>
              <a:xfrm>
                <a:off x="5846848" y="5194438"/>
                <a:ext cx="5183102" cy="461665"/>
              </a:xfrm>
              <a:prstGeom prst="rect">
                <a:avLst/>
              </a:prstGeom>
              <a:blipFill>
                <a:blip r:embed="rId19"/>
                <a:stretch>
                  <a:fillRect l="-1707"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C77F1D-98FB-4B4D-AEF7-6CE19485C2EF}"/>
                  </a:ext>
                </a:extLst>
              </p:cNvPr>
              <p:cNvSpPr/>
              <p:nvPr/>
            </p:nvSpPr>
            <p:spPr>
              <a:xfrm>
                <a:off x="751105" y="5862886"/>
                <a:ext cx="6266715" cy="461665"/>
              </a:xfrm>
              <a:prstGeom prst="rect">
                <a:avLst/>
              </a:prstGeom>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sub>
                      <m:sup/>
                      <m:e>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=0</m:t>
                            </m:r>
                          </m:e>
                        </m:d>
                      </m:e>
                    </m:nary>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a:t>
                </a:r>
              </a:p>
            </p:txBody>
          </p:sp>
        </mc:Choice>
        <mc:Fallback xmlns="">
          <p:sp>
            <p:nvSpPr>
              <p:cNvPr id="30" name="Rectangle 29">
                <a:extLst>
                  <a:ext uri="{FF2B5EF4-FFF2-40B4-BE49-F238E27FC236}">
                    <a16:creationId xmlns:a16="http://schemas.microsoft.com/office/drawing/2014/main" id="{43C77F1D-98FB-4B4D-AEF7-6CE19485C2EF}"/>
                  </a:ext>
                </a:extLst>
              </p:cNvPr>
              <p:cNvSpPr>
                <a:spLocks noRot="1" noChangeAspect="1" noMove="1" noResize="1" noEditPoints="1" noAdjustHandles="1" noChangeArrowheads="1" noChangeShapeType="1" noTextEdit="1"/>
              </p:cNvSpPr>
              <p:nvPr/>
            </p:nvSpPr>
            <p:spPr>
              <a:xfrm>
                <a:off x="751105" y="5862886"/>
                <a:ext cx="6266715" cy="461665"/>
              </a:xfrm>
              <a:prstGeom prst="rect">
                <a:avLst/>
              </a:prstGeom>
              <a:blipFill>
                <a:blip r:embed="rId20"/>
                <a:stretch>
                  <a:fillRect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C045D14-C766-1049-9015-558A2B3C3477}"/>
                  </a:ext>
                </a:extLst>
              </p:cNvPr>
              <p:cNvSpPr/>
              <p:nvPr/>
            </p:nvSpPr>
            <p:spPr>
              <a:xfrm>
                <a:off x="5846848" y="3683050"/>
                <a:ext cx="3540040"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a:t>
                </a:r>
              </a:p>
            </p:txBody>
          </p:sp>
        </mc:Choice>
        <mc:Fallback xmlns="">
          <p:sp>
            <p:nvSpPr>
              <p:cNvPr id="31" name="Rectangle 30">
                <a:extLst>
                  <a:ext uri="{FF2B5EF4-FFF2-40B4-BE49-F238E27FC236}">
                    <a16:creationId xmlns:a16="http://schemas.microsoft.com/office/drawing/2014/main" id="{1C045D14-C766-1049-9015-558A2B3C3477}"/>
                  </a:ext>
                </a:extLst>
              </p:cNvPr>
              <p:cNvSpPr>
                <a:spLocks noRot="1" noChangeAspect="1" noMove="1" noResize="1" noEditPoints="1" noAdjustHandles="1" noChangeArrowheads="1" noChangeShapeType="1" noTextEdit="1"/>
              </p:cNvSpPr>
              <p:nvPr/>
            </p:nvSpPr>
            <p:spPr>
              <a:xfrm>
                <a:off x="5846848" y="3683050"/>
                <a:ext cx="3540040" cy="461665"/>
              </a:xfrm>
              <a:prstGeom prst="rect">
                <a:avLst/>
              </a:prstGeom>
              <a:blipFill>
                <a:blip r:embed="rId21"/>
                <a:stretch>
                  <a:fillRect l="-25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4CAEF06-FEDB-654D-B82A-63ECE4F6E655}"/>
                  </a:ext>
                </a:extLst>
              </p:cNvPr>
              <p:cNvSpPr/>
              <p:nvPr/>
            </p:nvSpPr>
            <p:spPr>
              <a:xfrm>
                <a:off x="6209954" y="5862885"/>
                <a:ext cx="6266715" cy="461665"/>
              </a:xfrm>
              <a:prstGeom prst="rect">
                <a:avLst/>
              </a:prstGeom>
            </p:spPr>
            <p:txBody>
              <a:bodyPr wrap="square">
                <a:spAutoFit/>
              </a:bodyPr>
              <a:lstStyle/>
              <a:p>
                <a:r>
                  <a:rPr lang="en-US" sz="2400" b="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is called local time of </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solidFill>
                      <a:schemeClr val="tx1"/>
                    </a:solidFill>
                  </a:rPr>
                  <a:t>.)</a:t>
                </a:r>
              </a:p>
            </p:txBody>
          </p:sp>
        </mc:Choice>
        <mc:Fallback xmlns="">
          <p:sp>
            <p:nvSpPr>
              <p:cNvPr id="32" name="Rectangle 31">
                <a:extLst>
                  <a:ext uri="{FF2B5EF4-FFF2-40B4-BE49-F238E27FC236}">
                    <a16:creationId xmlns:a16="http://schemas.microsoft.com/office/drawing/2014/main" id="{C4CAEF06-FEDB-654D-B82A-63ECE4F6E655}"/>
                  </a:ext>
                </a:extLst>
              </p:cNvPr>
              <p:cNvSpPr>
                <a:spLocks noRot="1" noChangeAspect="1" noMove="1" noResize="1" noEditPoints="1" noAdjustHandles="1" noChangeArrowheads="1" noChangeShapeType="1" noTextEdit="1"/>
              </p:cNvSpPr>
              <p:nvPr/>
            </p:nvSpPr>
            <p:spPr>
              <a:xfrm>
                <a:off x="6209954" y="5862885"/>
                <a:ext cx="6266715" cy="461665"/>
              </a:xfrm>
              <a:prstGeom prst="rect">
                <a:avLst/>
              </a:prstGeom>
              <a:blipFill>
                <a:blip r:embed="rId22"/>
                <a:stretch>
                  <a:fillRect l="-1417"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20270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P spid="27" grpId="0"/>
      <p:bldP spid="28" grpId="0"/>
      <p:bldP spid="29" grpId="0"/>
      <p:bldP spid="30" grpId="0"/>
      <p:bldP spid="31" grpId="0"/>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2912969"/>
                <a:ext cx="5532394" cy="83734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1</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e>
                        </m:d>
                      </m:e>
                    </m:nary>
                  </m:oMath>
                </a14:m>
                <a:r>
                  <a:rPr lang="en-US" sz="2400" dirty="0"/>
                  <a:t> is local time of </a:t>
                </a:r>
                <a14:m>
                  <m:oMath xmlns:m="http://schemas.openxmlformats.org/officeDocument/2006/math">
                    <m:r>
                      <a:rPr lang="en-US" sz="2400" b="0" i="1" smtClean="0">
                        <a:latin typeface="Cambria Math" panose="02040503050406030204" pitchFamily="18" charset="0"/>
                      </a:rPr>
                      <m:t>𝑔</m:t>
                    </m:r>
                  </m:oMath>
                </a14:m>
                <a:r>
                  <a:rPr lang="en-US" sz="2400" dirty="0"/>
                  <a:t>. </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2912969"/>
                <a:ext cx="5532394" cy="837345"/>
              </a:xfrm>
              <a:prstGeom prst="rect">
                <a:avLst/>
              </a:prstGeom>
              <a:blipFill>
                <a:blip r:embed="rId7"/>
                <a:stretch>
                  <a:fillRect l="-1602" t="-25373" b="-10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BB75928-1EBE-524A-96D2-6AA3D752E05E}"/>
                  </a:ext>
                </a:extLst>
              </p:cNvPr>
              <p:cNvSpPr/>
              <p:nvPr/>
            </p:nvSpPr>
            <p:spPr>
              <a:xfrm>
                <a:off x="1821708" y="4018657"/>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xmlns="">
          <p:sp>
            <p:nvSpPr>
              <p:cNvPr id="19" name="Rectangle 18">
                <a:extLst>
                  <a:ext uri="{FF2B5EF4-FFF2-40B4-BE49-F238E27FC236}">
                    <a16:creationId xmlns:a16="http://schemas.microsoft.com/office/drawing/2014/main" id="{ABB75928-1EBE-524A-96D2-6AA3D752E05E}"/>
                  </a:ext>
                </a:extLst>
              </p:cNvPr>
              <p:cNvSpPr>
                <a:spLocks noRot="1" noChangeAspect="1" noMove="1" noResize="1" noEditPoints="1" noAdjustHandles="1" noChangeArrowheads="1" noChangeShapeType="1" noTextEdit="1"/>
              </p:cNvSpPr>
              <p:nvPr/>
            </p:nvSpPr>
            <p:spPr>
              <a:xfrm>
                <a:off x="1821708" y="4018657"/>
                <a:ext cx="4120552" cy="572529"/>
              </a:xfrm>
              <a:prstGeom prst="rect">
                <a:avLst/>
              </a:prstGeom>
              <a:blipFill>
                <a:blip r:embed="rId8"/>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D700100-B98A-F14B-92CE-285480983D0D}"/>
                  </a:ext>
                </a:extLst>
              </p:cNvPr>
              <p:cNvSpPr/>
              <p:nvPr/>
            </p:nvSpPr>
            <p:spPr>
              <a:xfrm>
                <a:off x="5821406" y="3886248"/>
                <a:ext cx="6332494" cy="830997"/>
              </a:xfrm>
              <a:prstGeom prst="rect">
                <a:avLst/>
              </a:prstGeom>
            </p:spPr>
            <p:txBody>
              <a:bodyPr wrap="square">
                <a:spAutoFit/>
              </a:bodyPr>
              <a:lstStyle/>
              <a:p>
                <a:r>
                  <a:rPr lang="en-US" sz="2400" dirty="0"/>
                  <a:t>Tanaka’s Formula: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a14:m>
                <a:r>
                  <a:rPr lang="en-US" sz="2400" dirty="0"/>
                  <a:t>;</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𝑇</m:t>
                        </m:r>
                      </m:sub>
                    </m:sSub>
                  </m:oMath>
                </a14:m>
                <a:r>
                  <a:rPr lang="en-US" sz="2400" dirty="0"/>
                  <a:t> a martingale.</a:t>
                </a:r>
              </a:p>
            </p:txBody>
          </p:sp>
        </mc:Choice>
        <mc:Fallback xmlns="">
          <p:sp>
            <p:nvSpPr>
              <p:cNvPr id="20" name="Rectangle 19">
                <a:extLst>
                  <a:ext uri="{FF2B5EF4-FFF2-40B4-BE49-F238E27FC236}">
                    <a16:creationId xmlns:a16="http://schemas.microsoft.com/office/drawing/2014/main" id="{DD700100-B98A-F14B-92CE-285480983D0D}"/>
                  </a:ext>
                </a:extLst>
              </p:cNvPr>
              <p:cNvSpPr>
                <a:spLocks noRot="1" noChangeAspect="1" noMove="1" noResize="1" noEditPoints="1" noAdjustHandles="1" noChangeArrowheads="1" noChangeShapeType="1" noTextEdit="1"/>
              </p:cNvSpPr>
              <p:nvPr/>
            </p:nvSpPr>
            <p:spPr>
              <a:xfrm>
                <a:off x="5821406" y="3886248"/>
                <a:ext cx="6332494" cy="830997"/>
              </a:xfrm>
              <a:prstGeom prst="rect">
                <a:avLst/>
              </a:prstGeom>
              <a:blipFill>
                <a:blip r:embed="rId9"/>
                <a:stretch>
                  <a:fillRect l="-1400"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CF61639-F8A2-F947-8024-FB32974BB4FF}"/>
                  </a:ext>
                </a:extLst>
              </p:cNvPr>
              <p:cNvSpPr/>
              <p:nvPr/>
            </p:nvSpPr>
            <p:spPr>
              <a:xfrm>
                <a:off x="2216809" y="4953288"/>
                <a:ext cx="2354998"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21" name="Rectangle 20">
                <a:extLst>
                  <a:ext uri="{FF2B5EF4-FFF2-40B4-BE49-F238E27FC236}">
                    <a16:creationId xmlns:a16="http://schemas.microsoft.com/office/drawing/2014/main" id="{9CF61639-F8A2-F947-8024-FB32974BB4FF}"/>
                  </a:ext>
                </a:extLst>
              </p:cNvPr>
              <p:cNvSpPr>
                <a:spLocks noRot="1" noChangeAspect="1" noMove="1" noResize="1" noEditPoints="1" noAdjustHandles="1" noChangeArrowheads="1" noChangeShapeType="1" noTextEdit="1"/>
              </p:cNvSpPr>
              <p:nvPr/>
            </p:nvSpPr>
            <p:spPr>
              <a:xfrm>
                <a:off x="2216809" y="4953288"/>
                <a:ext cx="2354998" cy="572529"/>
              </a:xfrm>
              <a:prstGeom prst="rect">
                <a:avLst/>
              </a:prstGeom>
              <a:blipFill>
                <a:blip r:embed="rId10"/>
                <a:stretch>
                  <a:fillRect t="-121739" b="-1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3D927D-F29D-CC43-803D-08DE4B48A0D3}"/>
                  </a:ext>
                </a:extLst>
              </p:cNvPr>
              <p:cNvSpPr/>
              <p:nvPr/>
            </p:nvSpPr>
            <p:spPr>
              <a:xfrm>
                <a:off x="5821406" y="4849654"/>
                <a:ext cx="5681746" cy="850746"/>
              </a:xfrm>
              <a:prstGeom prst="rect">
                <a:avLst/>
              </a:prstGeom>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oMath>
                </a14:m>
                <a:r>
                  <a:rPr lang="en-US" sz="2400" dirty="0"/>
                  <a:t> a martingale w/ bounded increments;</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b="0" i="1" smtClean="0">
                        <a:latin typeface="Cambria Math" panose="02040503050406030204" pitchFamily="18" charset="0"/>
                      </a:rPr>
                      <m:t>=0</m:t>
                    </m:r>
                  </m:oMath>
                </a14:m>
                <a:r>
                  <a:rPr lang="en-US" sz="2400" dirty="0"/>
                  <a:t> </a:t>
                </a:r>
              </a:p>
            </p:txBody>
          </p:sp>
        </mc:Choice>
        <mc:Fallback xmlns="">
          <p:sp>
            <p:nvSpPr>
              <p:cNvPr id="22" name="Rectangle 21">
                <a:extLst>
                  <a:ext uri="{FF2B5EF4-FFF2-40B4-BE49-F238E27FC236}">
                    <a16:creationId xmlns:a16="http://schemas.microsoft.com/office/drawing/2014/main" id="{813D927D-F29D-CC43-803D-08DE4B48A0D3}"/>
                  </a:ext>
                </a:extLst>
              </p:cNvPr>
              <p:cNvSpPr>
                <a:spLocks noRot="1" noChangeAspect="1" noMove="1" noResize="1" noEditPoints="1" noAdjustHandles="1" noChangeArrowheads="1" noChangeShapeType="1" noTextEdit="1"/>
              </p:cNvSpPr>
              <p:nvPr/>
            </p:nvSpPr>
            <p:spPr>
              <a:xfrm>
                <a:off x="5821406" y="4849654"/>
                <a:ext cx="5681746" cy="850746"/>
              </a:xfrm>
              <a:prstGeom prst="rect">
                <a:avLst/>
              </a:prstGeom>
              <a:blipFill>
                <a:blip r:embed="rId11"/>
                <a:stretch>
                  <a:fillRect t="-5882"/>
                </a:stretch>
              </a:blipFill>
            </p:spPr>
            <p:txBody>
              <a:bodyPr/>
              <a:lstStyle/>
              <a:p>
                <a:r>
                  <a:rPr lang="en-US">
                    <a:noFill/>
                  </a:rPr>
                  <a:t> </a:t>
                </a:r>
              </a:p>
            </p:txBody>
          </p:sp>
        </mc:Fallback>
      </mc:AlternateContent>
    </p:spTree>
    <p:extLst>
      <p:ext uri="{BB962C8B-B14F-4D97-AF65-F5344CB8AC3E}">
        <p14:creationId xmlns:p14="http://schemas.microsoft.com/office/powerpoint/2010/main" val="200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604577-8A10-ED4B-84A0-FB2C33A9CA5B}"/>
              </a:ext>
            </a:extLst>
          </p:cNvPr>
          <p:cNvPicPr>
            <a:picLocks noChangeAspect="1"/>
          </p:cNvPicPr>
          <p:nvPr/>
        </p:nvPicPr>
        <p:blipFill rotWithShape="1">
          <a:blip r:embed="rId11"/>
          <a:srcRect r="10793"/>
          <a:stretch/>
        </p:blipFill>
        <p:spPr>
          <a:xfrm>
            <a:off x="1963781" y="4362045"/>
            <a:ext cx="7715250" cy="2427337"/>
          </a:xfrm>
          <a:prstGeom prst="rect">
            <a:avLst/>
          </a:prstGeom>
        </p:spPr>
      </p:pic>
      <p:sp>
        <p:nvSpPr>
          <p:cNvPr id="4" name="Oval 3">
            <a:extLst>
              <a:ext uri="{FF2B5EF4-FFF2-40B4-BE49-F238E27FC236}">
                <a16:creationId xmlns:a16="http://schemas.microsoft.com/office/drawing/2014/main" id="{F6FD1DF9-5EC0-E247-86F8-D159862C7836}"/>
              </a:ext>
            </a:extLst>
          </p:cNvPr>
          <p:cNvSpPr/>
          <p:nvPr/>
        </p:nvSpPr>
        <p:spPr>
          <a:xfrm>
            <a:off x="8969240" y="4524551"/>
            <a:ext cx="374072" cy="374072"/>
          </a:xfrm>
          <a:prstGeom prst="ellipse">
            <a:avLst/>
          </a:prstGeom>
          <a:noFill/>
          <a:ln w="44450">
            <a:solidFill>
              <a:srgbClr val="2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67C81-C3B8-3B4D-A366-63D28A690737}"/>
                  </a:ext>
                </a:extLst>
              </p:cNvPr>
              <p:cNvSpPr txBox="1"/>
              <p:nvPr/>
            </p:nvSpPr>
            <p:spPr>
              <a:xfrm>
                <a:off x="7646187" y="4309178"/>
                <a:ext cx="6089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𝜏</m:t>
                      </m:r>
                    </m:oMath>
                  </m:oMathPara>
                </a14:m>
                <a:endParaRPr lang="en-US" sz="2800" dirty="0"/>
              </a:p>
            </p:txBody>
          </p:sp>
        </mc:Choice>
        <mc:Fallback xmlns="">
          <p:sp>
            <p:nvSpPr>
              <p:cNvPr id="21" name="TextBox 20">
                <a:extLst>
                  <a:ext uri="{FF2B5EF4-FFF2-40B4-BE49-F238E27FC236}">
                    <a16:creationId xmlns:a16="http://schemas.microsoft.com/office/drawing/2014/main" id="{10267C81-C3B8-3B4D-A366-63D28A690737}"/>
                  </a:ext>
                </a:extLst>
              </p:cNvPr>
              <p:cNvSpPr txBox="1">
                <a:spLocks noRot="1" noChangeAspect="1" noMove="1" noResize="1" noEditPoints="1" noAdjustHandles="1" noChangeArrowheads="1" noChangeShapeType="1" noTextEdit="1"/>
              </p:cNvSpPr>
              <p:nvPr/>
            </p:nvSpPr>
            <p:spPr>
              <a:xfrm>
                <a:off x="7646187" y="4309178"/>
                <a:ext cx="608998" cy="523220"/>
              </a:xfrm>
              <a:prstGeom prst="rect">
                <a:avLst/>
              </a:prstGeom>
              <a:blipFill>
                <a:blip r:embed="rId1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EDF55FE-9913-B744-9E97-00F76A5FFCFA}"/>
              </a:ext>
            </a:extLst>
          </p:cNvPr>
          <p:cNvCxnSpPr>
            <a:cxnSpLocks/>
            <a:stCxn id="21" idx="3"/>
            <a:endCxn id="4" idx="2"/>
          </p:cNvCxnSpPr>
          <p:nvPr/>
        </p:nvCxnSpPr>
        <p:spPr>
          <a:xfrm>
            <a:off x="8255185" y="4570788"/>
            <a:ext cx="714055" cy="140799"/>
          </a:xfrm>
          <a:prstGeom prst="straightConnector1">
            <a:avLst/>
          </a:prstGeom>
          <a:ln w="38100">
            <a:solidFill>
              <a:srgbClr val="21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8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0C0D82-F022-D342-B8D3-443928213CF3}"/>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chemeClr val="bg1"/>
                          </a:solidFill>
                          <a:latin typeface="Cambria Math" panose="02040503050406030204" pitchFamily="18" charset="0"/>
                        </a:rPr>
                        <m:t>≥</m:t>
                      </m:r>
                      <m:f>
                        <m:fPr>
                          <m:type m:val="skw"/>
                          <m:ctrlPr>
                            <a:rPr lang="en-US" sz="2400" i="1">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𝑐</m:t>
                          </m:r>
                        </m:num>
                        <m:den>
                          <m:r>
                            <a:rPr lang="en-US" sz="2400" i="1">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𝜏</m:t>
                          </m:r>
                        </m:e>
                      </m:rad>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650C0D82-F022-D342-B8D3-443928213CF3}"/>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9"/>
                <a:stretch>
                  <a:fillRect t="-119149" r="-403" b="-1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850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DFA1201-C772-3B46-9BE2-E597965E23C2}"/>
              </a:ext>
            </a:extLst>
          </p:cNvPr>
          <p:cNvCxnSpPr/>
          <p:nvPr/>
        </p:nvCxnSpPr>
        <p:spPr>
          <a:xfrm>
            <a:off x="2397531" y="4648490"/>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40C060-8F3B-834C-8EE9-837CB57D02B4}"/>
                  </a:ext>
                </a:extLst>
              </p:cNvPr>
              <p:cNvSpPr txBox="1"/>
              <p:nvPr/>
            </p:nvSpPr>
            <p:spPr>
              <a:xfrm>
                <a:off x="3381267" y="5120030"/>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5" name="TextBox 4">
                <a:extLst>
                  <a:ext uri="{FF2B5EF4-FFF2-40B4-BE49-F238E27FC236}">
                    <a16:creationId xmlns:a16="http://schemas.microsoft.com/office/drawing/2014/main" id="{AA40C060-8F3B-834C-8EE9-837CB57D02B4}"/>
                  </a:ext>
                </a:extLst>
              </p:cNvPr>
              <p:cNvSpPr txBox="1">
                <a:spLocks noRot="1" noChangeAspect="1" noMove="1" noResize="1" noEditPoints="1" noAdjustHandles="1" noChangeArrowheads="1" noChangeShapeType="1" noTextEdit="1"/>
              </p:cNvSpPr>
              <p:nvPr/>
            </p:nvSpPr>
            <p:spPr>
              <a:xfrm>
                <a:off x="3381267" y="5120030"/>
                <a:ext cx="238848" cy="369332"/>
              </a:xfrm>
              <a:prstGeom prst="rect">
                <a:avLst/>
              </a:prstGeom>
              <a:blipFill>
                <a:blip r:embed="rId9"/>
                <a:stretch>
                  <a:fillRect l="-25000" r="-2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43B6C5-8F36-0248-A58E-C9EE6426C9B8}"/>
                  </a:ext>
                </a:extLst>
              </p:cNvPr>
              <p:cNvSpPr txBox="1"/>
              <p:nvPr/>
            </p:nvSpPr>
            <p:spPr>
              <a:xfrm>
                <a:off x="834173" y="5400584"/>
                <a:ext cx="11049003" cy="954107"/>
              </a:xfrm>
              <a:prstGeom prst="rect">
                <a:avLst/>
              </a:prstGeom>
              <a:noFill/>
            </p:spPr>
            <p:txBody>
              <a:bodyPr wrap="square" rtlCol="0">
                <a:spAutoFit/>
              </a:bodyPr>
              <a:lstStyle/>
              <a:p>
                <a:r>
                  <a:rPr lang="en-US" sz="2800" dirty="0"/>
                  <a:t>Why not take </a:t>
                </a:r>
                <a14:m>
                  <m:oMath xmlns:m="http://schemas.openxmlformats.org/officeDocument/2006/math">
                    <m:r>
                      <a:rPr lang="en-US" sz="2800" i="1">
                        <a:latin typeface="Cambria Math" panose="02040503050406030204" pitchFamily="18" charset="0"/>
                      </a:rPr>
                      <m:t>𝑐</m:t>
                    </m:r>
                  </m:oMath>
                </a14:m>
                <a:r>
                  <a:rPr lang="en-US" sz="2800" dirty="0"/>
                  <a:t> as large as we like?</a:t>
                </a:r>
              </a:p>
              <a:p>
                <a:r>
                  <a:rPr lang="en-US" sz="2800" dirty="0"/>
                  <a:t>Issue: optional stopping may </a:t>
                </a:r>
                <a:r>
                  <a:rPr lang="en-US" sz="2800" b="1" dirty="0">
                    <a:solidFill>
                      <a:srgbClr val="FF0000"/>
                    </a:solidFill>
                  </a:rPr>
                  <a:t>not</a:t>
                </a:r>
                <a:r>
                  <a:rPr lang="en-US" sz="2800" dirty="0"/>
                  <a:t> apply </a:t>
                </a:r>
                <a:r>
                  <a:rPr lang="en-US" sz="2400" dirty="0">
                    <a:solidFill>
                      <a:schemeClr val="tx1">
                        <a:lumMod val="75000"/>
                        <a:lumOff val="25000"/>
                      </a:schemeClr>
                    </a:solidFill>
                  </a:rPr>
                  <a:t>(and would violate known upper bounds).</a:t>
                </a:r>
                <a:endParaRPr lang="en-US" sz="2800" dirty="0">
                  <a:solidFill>
                    <a:schemeClr val="tx1">
                      <a:lumMod val="75000"/>
                      <a:lumOff val="25000"/>
                    </a:schemeClr>
                  </a:solidFill>
                </a:endParaRPr>
              </a:p>
            </p:txBody>
          </p:sp>
        </mc:Choice>
        <mc:Fallback xmlns="">
          <p:sp>
            <p:nvSpPr>
              <p:cNvPr id="25" name="TextBox 24">
                <a:extLst>
                  <a:ext uri="{FF2B5EF4-FFF2-40B4-BE49-F238E27FC236}">
                    <a16:creationId xmlns:a16="http://schemas.microsoft.com/office/drawing/2014/main" id="{6A43B6C5-8F36-0248-A58E-C9EE6426C9B8}"/>
                  </a:ext>
                </a:extLst>
              </p:cNvPr>
              <p:cNvSpPr txBox="1">
                <a:spLocks noRot="1" noChangeAspect="1" noMove="1" noResize="1" noEditPoints="1" noAdjustHandles="1" noChangeArrowheads="1" noChangeShapeType="1" noTextEdit="1"/>
              </p:cNvSpPr>
              <p:nvPr/>
            </p:nvSpPr>
            <p:spPr>
              <a:xfrm>
                <a:off x="834173" y="5400584"/>
                <a:ext cx="11049003" cy="954107"/>
              </a:xfrm>
              <a:prstGeom prst="rect">
                <a:avLst/>
              </a:prstGeom>
              <a:blipFill>
                <a:blip r:embed="rId10"/>
                <a:stretch>
                  <a:fillRect l="-1148" t="-5263" r="-34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1"/>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F559F7-F4AC-4F42-BB60-920F74641B66}"/>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rgbClr val="FF0000"/>
                          </a:solidFill>
                          <a:latin typeface="Cambria Math" panose="02040503050406030204" pitchFamily="18" charset="0"/>
                        </a:rPr>
                        <m:t>≥</m:t>
                      </m:r>
                      <m:f>
                        <m:fPr>
                          <m:type m:val="skw"/>
                          <m:ctrlPr>
                            <a:rPr lang="en-US" sz="2400" i="1">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𝑐</m:t>
                          </m:r>
                        </m:num>
                        <m:den>
                          <m:r>
                            <a:rPr lang="en-US" sz="2400" i="1">
                              <a:solidFill>
                                <a:srgbClr val="FF0000"/>
                              </a:solidFill>
                              <a:latin typeface="Cambria Math" panose="02040503050406030204" pitchFamily="18" charset="0"/>
                            </a:rPr>
                            <m:t>2</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𝜏</m:t>
                          </m:r>
                        </m:e>
                      </m:rad>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xmlns="">
          <p:sp>
            <p:nvSpPr>
              <p:cNvPr id="20" name="Rectangle 19">
                <a:extLst>
                  <a:ext uri="{FF2B5EF4-FFF2-40B4-BE49-F238E27FC236}">
                    <a16:creationId xmlns:a16="http://schemas.microsoft.com/office/drawing/2014/main" id="{1EF559F7-F4AC-4F42-BB60-920F74641B66}"/>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12"/>
                <a:stretch>
                  <a:fillRect t="-119149" r="-403" b="-1893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E11FA5E-BBDF-D742-AB8E-545F589AF99B}"/>
              </a:ext>
            </a:extLst>
          </p:cNvPr>
          <p:cNvSpPr txBox="1"/>
          <p:nvPr/>
        </p:nvSpPr>
        <p:spPr>
          <a:xfrm>
            <a:off x="6944141" y="4718251"/>
            <a:ext cx="5524502" cy="492443"/>
          </a:xfrm>
          <a:prstGeom prst="rect">
            <a:avLst/>
          </a:prstGeom>
          <a:noFill/>
        </p:spPr>
        <p:txBody>
          <a:bodyPr wrap="square" rtlCol="0">
            <a:spAutoFit/>
          </a:bodyPr>
          <a:lstStyle/>
          <a:p>
            <a:r>
              <a:rPr lang="en-US" sz="2600" dirty="0">
                <a:solidFill>
                  <a:srgbClr val="FF0000"/>
                </a:solidFill>
              </a:rPr>
              <a:t>(assuming optional stopping applies)</a:t>
            </a:r>
          </a:p>
        </p:txBody>
      </p:sp>
    </p:spTree>
    <p:extLst>
      <p:ext uri="{BB962C8B-B14F-4D97-AF65-F5344CB8AC3E}">
        <p14:creationId xmlns:p14="http://schemas.microsoft.com/office/powerpoint/2010/main" val="37350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1" i="1" smtClean="0">
                        <a:solidFill>
                          <a:srgbClr val="FF0000"/>
                        </a:solidFill>
                        <a:latin typeface="Cambria Math" panose="02040503050406030204" pitchFamily="18" charset="0"/>
                      </a:rPr>
                      <m:t>𝑬</m:t>
                    </m:r>
                    <m:d>
                      <m:dPr>
                        <m:begChr m:val="["/>
                        <m:endChr m:val="]"/>
                        <m:ctrlPr>
                          <a:rPr lang="en-US" sz="2800" b="1" i="1" smtClean="0">
                            <a:solidFill>
                              <a:srgbClr val="FF0000"/>
                            </a:solidFill>
                            <a:latin typeface="Cambria Math" panose="02040503050406030204" pitchFamily="18" charset="0"/>
                          </a:rPr>
                        </m:ctrlPr>
                      </m:dPr>
                      <m:e>
                        <m:rad>
                          <m:radPr>
                            <m:degHide m:val="on"/>
                            <m:ctrlPr>
                              <a:rPr lang="en-US" sz="2800" b="1" i="1" smtClean="0">
                                <a:solidFill>
                                  <a:srgbClr val="FF0000"/>
                                </a:solidFill>
                                <a:latin typeface="Cambria Math" panose="02040503050406030204" pitchFamily="18" charset="0"/>
                              </a:rPr>
                            </m:ctrlPr>
                          </m:radPr>
                          <m:deg/>
                          <m:e>
                            <m:r>
                              <a:rPr lang="en-US" sz="2800" b="1" i="1" smtClean="0">
                                <a:solidFill>
                                  <a:srgbClr val="FF0000"/>
                                </a:solidFill>
                                <a:latin typeface="Cambria Math" panose="02040503050406030204" pitchFamily="18" charset="0"/>
                              </a:rPr>
                              <m:t>𝝉</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0B0C1F-CA07-6145-9D62-148FD620E517}"/>
                  </a:ext>
                </a:extLst>
              </p:cNvPr>
              <p:cNvSpPr txBox="1"/>
              <p:nvPr/>
            </p:nvSpPr>
            <p:spPr>
              <a:xfrm>
                <a:off x="663388" y="3189578"/>
                <a:ext cx="11168922" cy="861774"/>
              </a:xfrm>
              <a:prstGeom prst="rect">
                <a:avLst/>
              </a:prstGeom>
              <a:noFill/>
            </p:spPr>
            <p:txBody>
              <a:bodyPr wrap="square" rtlCol="0">
                <a:spAutoFit/>
              </a:bodyPr>
              <a:lstStyle/>
              <a:p>
                <a:r>
                  <a:rPr lang="en-US" sz="2500" dirty="0"/>
                  <a:t>Many textbook versions of OST require stronger conditions on </a:t>
                </a:r>
                <a14:m>
                  <m:oMath xmlns:m="http://schemas.openxmlformats.org/officeDocument/2006/math">
                    <m:r>
                      <a:rPr lang="en-US" sz="2400" b="1" i="1">
                        <a:solidFill>
                          <a:srgbClr val="FF0000"/>
                        </a:solidFill>
                        <a:latin typeface="Cambria Math" panose="02040503050406030204" pitchFamily="18" charset="0"/>
                      </a:rPr>
                      <m:t>𝝉</m:t>
                    </m:r>
                  </m:oMath>
                </a14:m>
                <a:endParaRPr lang="en-US" sz="2400" b="1" dirty="0">
                  <a:solidFill>
                    <a:srgbClr val="FF0000"/>
                  </a:solidFill>
                </a:endParaRPr>
              </a:p>
              <a:p>
                <a:r>
                  <a:rPr lang="en-US" sz="2500" dirty="0"/>
                  <a:t>(e.g. </a:t>
                </a:r>
                <a14:m>
                  <m:oMath xmlns:m="http://schemas.openxmlformats.org/officeDocument/2006/math">
                    <m:r>
                      <a:rPr lang="en-US" sz="2500" b="1" i="1">
                        <a:solidFill>
                          <a:srgbClr val="FF0000"/>
                        </a:solidFill>
                        <a:latin typeface="Cambria Math" panose="02040503050406030204" pitchFamily="18" charset="0"/>
                      </a:rPr>
                      <m:t>𝑬</m:t>
                    </m:r>
                    <m:d>
                      <m:dPr>
                        <m:begChr m:val="["/>
                        <m:endChr m:val="]"/>
                        <m:ctrlPr>
                          <a:rPr lang="en-US" sz="2500" b="1" i="1" smtClean="0">
                            <a:solidFill>
                              <a:srgbClr val="FF0000"/>
                            </a:solidFill>
                            <a:latin typeface="Cambria Math" panose="02040503050406030204" pitchFamily="18" charset="0"/>
                          </a:rPr>
                        </m:ctrlPr>
                      </m:dPr>
                      <m:e>
                        <m:r>
                          <a:rPr lang="en-US" sz="2500" b="1" i="1" smtClean="0">
                            <a:solidFill>
                              <a:srgbClr val="FF0000"/>
                            </a:solidFill>
                            <a:latin typeface="Cambria Math" panose="02040503050406030204" pitchFamily="18" charset="0"/>
                          </a:rPr>
                          <m:t>𝝉</m:t>
                        </m:r>
                      </m:e>
                    </m:d>
                    <m:r>
                      <a:rPr lang="en-US" sz="2500" b="0" i="1" smtClean="0">
                        <a:solidFill>
                          <a:srgbClr val="FF0000"/>
                        </a:solidFill>
                        <a:latin typeface="Cambria Math" panose="02040503050406030204" pitchFamily="18" charset="0"/>
                      </a:rPr>
                      <m:t>&lt;∞</m:t>
                    </m:r>
                  </m:oMath>
                </a14:m>
                <a:r>
                  <a:rPr lang="en-US" sz="2500" dirty="0">
                    <a:solidFill>
                      <a:srgbClr val="FF0000"/>
                    </a:solidFill>
                  </a:rPr>
                  <a:t> </a:t>
                </a:r>
                <a:r>
                  <a:rPr lang="en-US" sz="2500" dirty="0"/>
                  <a:t>or </a:t>
                </a:r>
                <a14:m>
                  <m:oMath xmlns:m="http://schemas.openxmlformats.org/officeDocument/2006/math">
                    <m:r>
                      <a:rPr lang="en-US" sz="2500" b="1" i="1">
                        <a:solidFill>
                          <a:srgbClr val="FF0000"/>
                        </a:solidFill>
                        <a:latin typeface="Cambria Math" panose="02040503050406030204" pitchFamily="18" charset="0"/>
                      </a:rPr>
                      <m:t>𝝉</m:t>
                    </m:r>
                    <m:r>
                      <a:rPr lang="en-US" sz="2500" b="1" i="1" smtClean="0">
                        <a:solidFill>
                          <a:srgbClr val="FF0000"/>
                        </a:solidFill>
                        <a:latin typeface="Cambria Math" panose="02040503050406030204" pitchFamily="18" charset="0"/>
                      </a:rPr>
                      <m:t>≤</m:t>
                    </m:r>
                    <m:r>
                      <a:rPr lang="en-US" sz="2500" b="1" i="1" smtClean="0">
                        <a:solidFill>
                          <a:srgbClr val="FF0000"/>
                        </a:solidFill>
                        <a:latin typeface="Cambria Math" panose="02040503050406030204" pitchFamily="18" charset="0"/>
                      </a:rPr>
                      <m:t>𝑪</m:t>
                    </m:r>
                  </m:oMath>
                </a14:m>
                <a:r>
                  <a:rPr lang="en-US" sz="2500" dirty="0"/>
                  <a:t> </a:t>
                </a:r>
                <a:r>
                  <a:rPr lang="en-US" sz="2500" dirty="0" err="1"/>
                  <a:t>a.s</a:t>
                </a:r>
                <a:r>
                  <a:rPr lang="en-US" sz="2500" dirty="0"/>
                  <a:t>.) </a:t>
                </a:r>
                <a:r>
                  <a:rPr lang="en-US" sz="2000" dirty="0">
                    <a:solidFill>
                      <a:schemeClr val="tx1">
                        <a:lumMod val="65000"/>
                        <a:lumOff val="35000"/>
                      </a:schemeClr>
                    </a:solidFill>
                  </a:rPr>
                  <a:t>[e.g. </a:t>
                </a:r>
                <a:r>
                  <a:rPr lang="en-US" sz="2000" dirty="0" err="1">
                    <a:solidFill>
                      <a:schemeClr val="tx1">
                        <a:lumMod val="65000"/>
                        <a:lumOff val="35000"/>
                      </a:schemeClr>
                    </a:solidFill>
                  </a:rPr>
                  <a:t>Klenke</a:t>
                </a:r>
                <a:r>
                  <a:rPr lang="en-US" sz="2000" dirty="0">
                    <a:solidFill>
                      <a:schemeClr val="tx1">
                        <a:lumMod val="65000"/>
                        <a:lumOff val="35000"/>
                      </a:schemeClr>
                    </a:solidFill>
                  </a:rPr>
                  <a:t>, Durrett]</a:t>
                </a:r>
              </a:p>
            </p:txBody>
          </p:sp>
        </mc:Choice>
        <mc:Fallback xmlns="">
          <p:sp>
            <p:nvSpPr>
              <p:cNvPr id="17" name="TextBox 16">
                <a:extLst>
                  <a:ext uri="{FF2B5EF4-FFF2-40B4-BE49-F238E27FC236}">
                    <a16:creationId xmlns:a16="http://schemas.microsoft.com/office/drawing/2014/main" id="{6C0B0C1F-CA07-6145-9D62-148FD620E517}"/>
                  </a:ext>
                </a:extLst>
              </p:cNvPr>
              <p:cNvSpPr txBox="1">
                <a:spLocks noRot="1" noChangeAspect="1" noMove="1" noResize="1" noEditPoints="1" noAdjustHandles="1" noChangeArrowheads="1" noChangeShapeType="1" noTextEdit="1"/>
              </p:cNvSpPr>
              <p:nvPr/>
            </p:nvSpPr>
            <p:spPr>
              <a:xfrm>
                <a:off x="663388" y="3189578"/>
                <a:ext cx="11168922" cy="861774"/>
              </a:xfrm>
              <a:prstGeom prst="rect">
                <a:avLst/>
              </a:prstGeom>
              <a:blipFill>
                <a:blip r:embed="rId4"/>
                <a:stretch>
                  <a:fillRect l="-795" t="-4348"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313C50-354B-4344-A1B1-5737C457F9D4}"/>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C6313C50-354B-4344-A1B1-5737C457F9D4}"/>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5"/>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495CA767-5322-5F45-93D4-0E205257A33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90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
        <p:nvSpPr>
          <p:cNvPr id="13" name="Content Placeholder 2">
            <a:extLst>
              <a:ext uri="{FF2B5EF4-FFF2-40B4-BE49-F238E27FC236}">
                <a16:creationId xmlns:a16="http://schemas.microsoft.com/office/drawing/2014/main" id="{256338F7-A015-3145-9C80-303F2AD0F573}"/>
              </a:ext>
            </a:extLst>
          </p:cNvPr>
          <p:cNvSpPr txBox="1">
            <a:spLocks/>
          </p:cNvSpPr>
          <p:nvPr/>
        </p:nvSpPr>
        <p:spPr>
          <a:xfrm>
            <a:off x="838198" y="5529884"/>
            <a:ext cx="11021291" cy="92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There is no randomness in the problem.</a:t>
            </a:r>
          </a:p>
        </p:txBody>
      </p:sp>
      <p:sp>
        <p:nvSpPr>
          <p:cNvPr id="14" name="TextBox 13">
            <a:extLst>
              <a:ext uri="{FF2B5EF4-FFF2-40B4-BE49-F238E27FC236}">
                <a16:creationId xmlns:a16="http://schemas.microsoft.com/office/drawing/2014/main" id="{9F4BEC16-8231-8A45-8982-0346F3D8A375}"/>
              </a:ext>
            </a:extLst>
          </p:cNvPr>
          <p:cNvSpPr txBox="1"/>
          <p:nvPr/>
        </p:nvSpPr>
        <p:spPr>
          <a:xfrm>
            <a:off x="11727305" y="6488668"/>
            <a:ext cx="464695" cy="369332"/>
          </a:xfrm>
          <a:prstGeom prst="rect">
            <a:avLst/>
          </a:prstGeom>
          <a:noFill/>
        </p:spPr>
        <p:txBody>
          <a:bodyPr wrap="square" rtlCol="0">
            <a:spAutoFit/>
          </a:bodyPr>
          <a:lstStyle/>
          <a:p>
            <a:r>
              <a:rPr lang="en-US" dirty="0"/>
              <a:t>5</a:t>
            </a:r>
          </a:p>
        </p:txBody>
      </p:sp>
    </p:spTree>
    <p:custDataLst>
      <p:tags r:id="rId1"/>
    </p:custDataLst>
    <p:extLst>
      <p:ext uri="{BB962C8B-B14F-4D97-AF65-F5344CB8AC3E}">
        <p14:creationId xmlns:p14="http://schemas.microsoft.com/office/powerpoint/2010/main" val="3057306843"/>
      </p:ext>
    </p:extLst>
  </p:cSld>
  <p:clrMapOvr>
    <a:masterClrMapping/>
  </p:clrMapOvr>
  <mc:AlternateContent xmlns:mc="http://schemas.openxmlformats.org/markup-compatibility/2006">
    <mc:Choice xmlns:p14="http://schemas.microsoft.com/office/powerpoint/2010/main" Requires="p14">
      <p:transition spd="slow" p14:dur="2000" advTm="50266"/>
    </mc:Choice>
    <mc:Fallback>
      <p:transition spd="slow" advTm="5026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578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C5E41-06BA-FF42-BA7F-1FFF1E35E75B}"/>
                  </a:ext>
                </a:extLst>
              </p:cNvPr>
              <p:cNvSpPr txBox="1"/>
              <p:nvPr/>
            </p:nvSpPr>
            <p:spPr>
              <a:xfrm>
                <a:off x="838198" y="2679912"/>
                <a:ext cx="10833849" cy="1189685"/>
              </a:xfrm>
              <a:prstGeom prst="rect">
                <a:avLst/>
              </a:prstGeom>
              <a:noFill/>
            </p:spPr>
            <p:txBody>
              <a:bodyPr wrap="square" rtlCol="0">
                <a:spAutoFit/>
              </a:bodyPr>
              <a:lstStyle/>
              <a:p>
                <a:r>
                  <a:rPr lang="en-US" sz="2800" b="1" dirty="0"/>
                  <a:t>Q</a:t>
                </a:r>
                <a:r>
                  <a:rPr lang="en-US" sz="2800" dirty="0"/>
                  <a:t>: Define </a:t>
                </a:r>
                <a14:m>
                  <m:oMath xmlns:m="http://schemas.openxmlformats.org/officeDocument/2006/math">
                    <m:r>
                      <a:rPr lang="en-US" sz="2800" b="0" i="1" smtClean="0">
                        <a:latin typeface="Cambria Math" panose="02040503050406030204" pitchFamily="18" charset="0"/>
                      </a:rPr>
                      <m:t>𝜏</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func>
                    <m:r>
                      <a:rPr lang="en-US" sz="2800" b="0" i="1" smtClean="0">
                        <a:latin typeface="Cambria Math" panose="02040503050406030204" pitchFamily="18" charset="0"/>
                      </a:rPr>
                      <m:t>}</m:t>
                    </m:r>
                  </m:oMath>
                </a14:m>
                <a:r>
                  <a:rPr lang="en-US" sz="2800" dirty="0"/>
                  <a:t>. Compute:</a:t>
                </a:r>
              </a:p>
              <a:p>
                <a:pPr/>
                <a14:m>
                  <m:oMathPara xmlns:m="http://schemas.openxmlformats.org/officeDocument/2006/math">
                    <m:oMathParaPr>
                      <m:jc m:val="centerGroup"/>
                    </m:oMathParaPr>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sup</m:t>
                          </m:r>
                        </m:fName>
                        <m:e>
                          <m:d>
                            <m:dPr>
                              <m:begChr m:val="{"/>
                              <m:endChr m:val="}"/>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r>
                                <a:rPr lang="en-US" sz="2800" b="0" i="1" dirty="0" smtClean="0">
                                  <a:latin typeface="Cambria Math" panose="02040503050406030204" pitchFamily="18" charset="0"/>
                                </a:rPr>
                                <m:t>&gt;0:</m:t>
                              </m:r>
                              <m:r>
                                <a:rPr lang="en-US" sz="2800" b="0" i="1" dirty="0" smtClean="0">
                                  <a:latin typeface="Cambria Math" panose="02040503050406030204" pitchFamily="18" charset="0"/>
                                </a:rPr>
                                <m:t>𝐸</m:t>
                              </m:r>
                              <m:d>
                                <m:dPr>
                                  <m:begChr m:val="["/>
                                  <m:endChr m:val="]"/>
                                  <m:ctrlPr>
                                    <a:rPr lang="en-US" sz="2800" b="0" i="1" dirty="0" smtClean="0">
                                      <a:latin typeface="Cambria Math" panose="02040503050406030204" pitchFamily="18" charset="0"/>
                                    </a:rPr>
                                  </m:ctrlPr>
                                </m:dPr>
                                <m:e>
                                  <m:rad>
                                    <m:radPr>
                                      <m:degHide m:val="on"/>
                                      <m:ctrlPr>
                                        <a:rPr lang="en-US" sz="2800" b="0" i="1" dirty="0" smtClean="0">
                                          <a:latin typeface="Cambria Math" panose="02040503050406030204" pitchFamily="18" charset="0"/>
                                        </a:rPr>
                                      </m:ctrlPr>
                                    </m:radPr>
                                    <m:deg/>
                                    <m:e>
                                      <m:r>
                                        <a:rPr lang="en-US" sz="2800" b="0" i="1" dirty="0" smtClean="0">
                                          <a:latin typeface="Cambria Math" panose="02040503050406030204" pitchFamily="18" charset="0"/>
                                        </a:rPr>
                                        <m:t>𝜏</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e>
                                      </m:d>
                                    </m:e>
                                  </m:rad>
                                </m:e>
                              </m:d>
                              <m:r>
                                <a:rPr lang="en-US" sz="2800" b="0" i="1" dirty="0" smtClean="0">
                                  <a:latin typeface="Cambria Math" panose="02040503050406030204" pitchFamily="18" charset="0"/>
                                </a:rPr>
                                <m:t>&lt;∞</m:t>
                              </m:r>
                            </m:e>
                          </m:d>
                        </m:e>
                      </m:func>
                    </m:oMath>
                  </m:oMathPara>
                </a14:m>
                <a:endParaRPr lang="en-US" sz="2800" dirty="0"/>
              </a:p>
            </p:txBody>
          </p:sp>
        </mc:Choice>
        <mc:Fallback xmlns="">
          <p:sp>
            <p:nvSpPr>
              <p:cNvPr id="6" name="TextBox 5">
                <a:extLst>
                  <a:ext uri="{FF2B5EF4-FFF2-40B4-BE49-F238E27FC236}">
                    <a16:creationId xmlns:a16="http://schemas.microsoft.com/office/drawing/2014/main" id="{7E5C5E41-06BA-FF42-BA7F-1FFF1E35E75B}"/>
                  </a:ext>
                </a:extLst>
              </p:cNvPr>
              <p:cNvSpPr txBox="1">
                <a:spLocks noRot="1" noChangeAspect="1" noMove="1" noResize="1" noEditPoints="1" noAdjustHandles="1" noChangeArrowheads="1" noChangeShapeType="1" noTextEdit="1"/>
              </p:cNvSpPr>
              <p:nvPr/>
            </p:nvSpPr>
            <p:spPr>
              <a:xfrm>
                <a:off x="838198" y="2679912"/>
                <a:ext cx="10833849" cy="1189685"/>
              </a:xfrm>
              <a:prstGeom prst="rect">
                <a:avLst/>
              </a:prstGeom>
              <a:blipFill>
                <a:blip r:embed="rId4"/>
                <a:stretch>
                  <a:fillRect l="-1054" t="-31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E358A7-EC69-D04F-93C2-1EAAC0B6BDB1}"/>
              </a:ext>
            </a:extLst>
          </p:cNvPr>
          <p:cNvSpPr txBox="1"/>
          <p:nvPr/>
        </p:nvSpPr>
        <p:spPr>
          <a:xfrm>
            <a:off x="11061091" y="3274754"/>
            <a:ext cx="585417" cy="523220"/>
          </a:xfrm>
          <a:prstGeom prst="rect">
            <a:avLst/>
          </a:prstGeom>
          <a:noFill/>
        </p:spPr>
        <p:txBody>
          <a:bodyPr wrap="none" rtlCol="0">
            <a:spAutoFit/>
          </a:bodyPr>
          <a:lstStyle/>
          <a:p>
            <a:r>
              <a:rPr lang="en-US" sz="2800" dirty="0"/>
              <a:t>(1)</a:t>
            </a:r>
          </a:p>
        </p:txBody>
      </p:sp>
      <p:sp>
        <p:nvSpPr>
          <p:cNvPr id="10" name="Rounded Rectangle 9">
            <a:extLst>
              <a:ext uri="{FF2B5EF4-FFF2-40B4-BE49-F238E27FC236}">
                <a16:creationId xmlns:a16="http://schemas.microsoft.com/office/drawing/2014/main" id="{6E538D47-240A-B54C-9C53-8A8C31C991A7}"/>
              </a:ext>
            </a:extLst>
          </p:cNvPr>
          <p:cNvSpPr/>
          <p:nvPr/>
        </p:nvSpPr>
        <p:spPr>
          <a:xfrm>
            <a:off x="663388" y="4096071"/>
            <a:ext cx="11008659" cy="85645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94E3D2-3368-0D42-B198-5DC2E05E896A}"/>
                  </a:ext>
                </a:extLst>
              </p:cNvPr>
              <p:cNvSpPr txBox="1"/>
              <p:nvPr/>
            </p:nvSpPr>
            <p:spPr>
              <a:xfrm>
                <a:off x="838200" y="4270527"/>
                <a:ext cx="1051560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≈1.30693</m:t>
                    </m:r>
                  </m:oMath>
                </a14:m>
                <a:r>
                  <a:rPr lang="en-US" sz="2800" dirty="0"/>
                  <a:t> is the value of (1).</a:t>
                </a:r>
              </a:p>
            </p:txBody>
          </p:sp>
        </mc:Choice>
        <mc:Fallback xmlns="">
          <p:sp>
            <p:nvSpPr>
              <p:cNvPr id="11" name="TextBox 10">
                <a:extLst>
                  <a:ext uri="{FF2B5EF4-FFF2-40B4-BE49-F238E27FC236}">
                    <a16:creationId xmlns:a16="http://schemas.microsoft.com/office/drawing/2014/main" id="{5994E3D2-3368-0D42-B198-5DC2E05E896A}"/>
                  </a:ext>
                </a:extLst>
              </p:cNvPr>
              <p:cNvSpPr txBox="1">
                <a:spLocks noRot="1" noChangeAspect="1" noMove="1" noResize="1" noEditPoints="1" noAdjustHandles="1" noChangeArrowheads="1" noChangeShapeType="1" noTextEdit="1"/>
              </p:cNvSpPr>
              <p:nvPr/>
            </p:nvSpPr>
            <p:spPr>
              <a:xfrm>
                <a:off x="838200" y="4270527"/>
                <a:ext cx="10515600" cy="523220"/>
              </a:xfrm>
              <a:prstGeom prst="rect">
                <a:avLst/>
              </a:prstGeom>
              <a:blipFill>
                <a:blip r:embed="rId5"/>
                <a:stretch>
                  <a:fillRect l="-241" t="-12195" b="-3170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E267747-C317-9847-8FE4-05683F82B705}"/>
              </a:ext>
            </a:extLst>
          </p:cNvPr>
          <p:cNvSpPr txBox="1"/>
          <p:nvPr/>
        </p:nvSpPr>
        <p:spPr>
          <a:xfrm>
            <a:off x="838200" y="3834461"/>
            <a:ext cx="6377836" cy="523220"/>
          </a:xfrm>
          <a:prstGeom prst="rect">
            <a:avLst/>
          </a:prstGeom>
          <a:solidFill>
            <a:schemeClr val="bg1"/>
          </a:solidFill>
        </p:spPr>
        <p:txBody>
          <a:bodyPr wrap="none" rtlCol="0">
            <a:spAutoFit/>
          </a:bodyPr>
          <a:lstStyle/>
          <a:p>
            <a:r>
              <a:rPr lang="en-US" sz="2800" b="1" dirty="0"/>
              <a:t>Theorem </a:t>
            </a:r>
            <a:r>
              <a:rPr lang="en-US" sz="2400" dirty="0"/>
              <a:t>[</a:t>
            </a:r>
            <a:r>
              <a:rPr lang="en-US" sz="2400" dirty="0" err="1"/>
              <a:t>Breiman</a:t>
            </a:r>
            <a:r>
              <a:rPr lang="en-US" sz="2400" dirty="0"/>
              <a:t> ‘67; Greenwood-Perkins ‘83]</a:t>
            </a:r>
            <a:endParaRPr lang="en-US" sz="28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F18C21-C7F6-5649-929E-57241ED9B2CC}"/>
                  </a:ext>
                </a:extLst>
              </p:cNvPr>
              <p:cNvSpPr txBox="1"/>
              <p:nvPr/>
            </p:nvSpPr>
            <p:spPr>
              <a:xfrm>
                <a:off x="838198" y="5126979"/>
                <a:ext cx="10833849" cy="523220"/>
              </a:xfrm>
              <a:prstGeom prst="rect">
                <a:avLst/>
              </a:prstGeom>
              <a:noFill/>
            </p:spPr>
            <p:txBody>
              <a:bodyPr wrap="square" rtlCol="0">
                <a:spAutoFit/>
              </a:bodyPr>
              <a:lstStyle/>
              <a:p>
                <a:r>
                  <a:rPr lang="en-US" sz="2800" b="1" dirty="0"/>
                  <a:t>Conclusion</a:t>
                </a:r>
                <a:r>
                  <a:rPr lang="en-US" sz="2800" dirty="0"/>
                  <a:t>: For any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&lt;</m:t>
                    </m:r>
                    <m:r>
                      <a:rPr lang="en-US" sz="2800" b="0" i="1" smtClean="0">
                        <a:latin typeface="Cambria Math" panose="02040503050406030204" pitchFamily="18" charset="0"/>
                      </a:rPr>
                      <m:t>𝛾</m:t>
                    </m:r>
                  </m:oMath>
                </a14:m>
                <a:r>
                  <a:rPr lang="en-US" sz="2800" dirty="0"/>
                  <a:t>,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i="1">
                        <a:latin typeface="Cambria Math" panose="02040503050406030204" pitchFamily="18" charset="0"/>
                      </a:rPr>
                      <m:t>𝜏</m:t>
                    </m:r>
                    <m:d>
                      <m:dPr>
                        <m:ctrlPr>
                          <a:rPr lang="en-US" sz="2800" i="1">
                            <a:latin typeface="Cambria Math" panose="02040503050406030204" pitchFamily="18" charset="0"/>
                          </a:rPr>
                        </m:ctrlPr>
                      </m:dPr>
                      <m:e>
                        <m:r>
                          <a:rPr lang="en-US" sz="2800" i="1">
                            <a:latin typeface="Cambria Math" panose="02040503050406030204" pitchFamily="18" charset="0"/>
                          </a:rPr>
                          <m:t>𝑐</m:t>
                        </m:r>
                      </m:e>
                    </m:d>
                  </m:oMath>
                </a14:m>
                <a:r>
                  <a:rPr lang="en-US" sz="2800" dirty="0"/>
                  <a:t> </a:t>
                </a:r>
              </a:p>
            </p:txBody>
          </p:sp>
        </mc:Choice>
        <mc:Fallback xmlns="">
          <p:sp>
            <p:nvSpPr>
              <p:cNvPr id="13" name="TextBox 12">
                <a:extLst>
                  <a:ext uri="{FF2B5EF4-FFF2-40B4-BE49-F238E27FC236}">
                    <a16:creationId xmlns:a16="http://schemas.microsoft.com/office/drawing/2014/main" id="{81F18C21-C7F6-5649-929E-57241ED9B2CC}"/>
                  </a:ext>
                </a:extLst>
              </p:cNvPr>
              <p:cNvSpPr txBox="1">
                <a:spLocks noRot="1" noChangeAspect="1" noMove="1" noResize="1" noEditPoints="1" noAdjustHandles="1" noChangeArrowheads="1" noChangeShapeType="1" noTextEdit="1"/>
              </p:cNvSpPr>
              <p:nvPr/>
            </p:nvSpPr>
            <p:spPr>
              <a:xfrm>
                <a:off x="838198" y="5126979"/>
                <a:ext cx="10833849" cy="523220"/>
              </a:xfrm>
              <a:prstGeom prst="rect">
                <a:avLst/>
              </a:prstGeom>
              <a:blipFill>
                <a:blip r:embed="rId6"/>
                <a:stretch>
                  <a:fillRect l="-105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2C14926-143E-7C40-9A3C-4BCA8E71FB6B}"/>
                  </a:ext>
                </a:extLst>
              </p:cNvPr>
              <p:cNvSpPr/>
              <p:nvPr/>
            </p:nvSpPr>
            <p:spPr>
              <a:xfrm>
                <a:off x="838198" y="5650199"/>
                <a:ext cx="7414850" cy="652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𝐸</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𝜏</m:t>
                              </m:r>
                            </m:e>
                          </m:d>
                        </m:e>
                      </m:d>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𝑐</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r>
                        <a:rPr lang="en-US" sz="2800" b="0" i="1" smtClean="0">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F2C14926-143E-7C40-9A3C-4BCA8E71FB6B}"/>
                  </a:ext>
                </a:extLst>
              </p:cNvPr>
              <p:cNvSpPr>
                <a:spLocks noRot="1" noChangeAspect="1" noMove="1" noResize="1" noEditPoints="1" noAdjustHandles="1" noChangeArrowheads="1" noChangeShapeType="1" noTextEdit="1"/>
              </p:cNvSpPr>
              <p:nvPr/>
            </p:nvSpPr>
            <p:spPr>
              <a:xfrm>
                <a:off x="838198" y="5650199"/>
                <a:ext cx="7414850" cy="652486"/>
              </a:xfrm>
              <a:prstGeom prst="rect">
                <a:avLst/>
              </a:prstGeom>
              <a:blipFill>
                <a:blip r:embed="rId7"/>
                <a:stretch>
                  <a:fillRect t="-130769" b="-20576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DAFE74A-9C8C-9A45-8649-04726E65122D}"/>
              </a:ext>
            </a:extLst>
          </p:cNvPr>
          <p:cNvCxnSpPr/>
          <p:nvPr/>
        </p:nvCxnSpPr>
        <p:spPr>
          <a:xfrm>
            <a:off x="2973098" y="5707295"/>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01F50E-10D3-2C49-908D-FDBED49BA1F2}"/>
                  </a:ext>
                </a:extLst>
              </p:cNvPr>
              <p:cNvSpPr txBox="1"/>
              <p:nvPr/>
            </p:nvSpPr>
            <p:spPr>
              <a:xfrm>
                <a:off x="3956834" y="617883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6" name="TextBox 15">
                <a:extLst>
                  <a:ext uri="{FF2B5EF4-FFF2-40B4-BE49-F238E27FC236}">
                    <a16:creationId xmlns:a16="http://schemas.microsoft.com/office/drawing/2014/main" id="{4E01F50E-10D3-2C49-908D-FDBED49BA1F2}"/>
                  </a:ext>
                </a:extLst>
              </p:cNvPr>
              <p:cNvSpPr txBox="1">
                <a:spLocks noRot="1" noChangeAspect="1" noMove="1" noResize="1" noEditPoints="1" noAdjustHandles="1" noChangeArrowheads="1" noChangeShapeType="1" noTextEdit="1"/>
              </p:cNvSpPr>
              <p:nvPr/>
            </p:nvSpPr>
            <p:spPr>
              <a:xfrm>
                <a:off x="3956834" y="6178835"/>
                <a:ext cx="238848" cy="369332"/>
              </a:xfrm>
              <a:prstGeom prst="rect">
                <a:avLst/>
              </a:prstGeom>
              <a:blipFill>
                <a:blip r:embed="rId8"/>
                <a:stretch>
                  <a:fillRect l="-33333" r="-3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270FE0-9FA7-994A-B7DC-49AD89E49D75}"/>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BF270FE0-9FA7-994A-B7DC-49AD89E49D75}"/>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9"/>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BA166DCC-6FA1-BA4B-90E1-E1FBC5EF10AA}"/>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98FBBB-0982-774C-9A12-31129C2A8B4D}"/>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 grpId="0"/>
      <p:bldP spid="16" grpId="0"/>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Upper Bound</a:t>
            </a:r>
          </a:p>
        </p:txBody>
      </p:sp>
      <p:sp>
        <p:nvSpPr>
          <p:cNvPr id="21" name="Rounded Rectangle 20">
            <a:extLst>
              <a:ext uri="{FF2B5EF4-FFF2-40B4-BE49-F238E27FC236}">
                <a16:creationId xmlns:a16="http://schemas.microsoft.com/office/drawing/2014/main" id="{46156DBA-7C3F-1144-8A0B-2E7C76B49993}"/>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314C0B-CFE3-8846-8164-100C39054AA3}"/>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D8B1DB-A282-4440-B1A6-C7C28F441587}"/>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23" name="TextBox 22">
                <a:extLst>
                  <a:ext uri="{FF2B5EF4-FFF2-40B4-BE49-F238E27FC236}">
                    <a16:creationId xmlns:a16="http://schemas.microsoft.com/office/drawing/2014/main" id="{C2D8B1DB-A282-4440-B1A6-C7C28F441587}"/>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8"/>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F06DE17-75A7-9E44-9ECE-75FA9F4AC33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24" name="Rectangle 23">
                <a:extLst>
                  <a:ext uri="{FF2B5EF4-FFF2-40B4-BE49-F238E27FC236}">
                    <a16:creationId xmlns:a16="http://schemas.microsoft.com/office/drawing/2014/main" id="{FF06DE17-75A7-9E44-9ECE-75FA9F4AC33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9"/>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C90D428-E231-C446-9BE2-0B284A595A5C}"/>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25" name="Rectangle 24">
                <a:extLst>
                  <a:ext uri="{FF2B5EF4-FFF2-40B4-BE49-F238E27FC236}">
                    <a16:creationId xmlns:a16="http://schemas.microsoft.com/office/drawing/2014/main" id="{7C90D428-E231-C446-9BE2-0B284A595A5C}"/>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9667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upper bound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85AC27F-70B8-B641-872D-0FCE4242A0AA}"/>
                  </a:ext>
                </a:extLst>
              </p:cNvPr>
              <p:cNvSpPr/>
              <p:nvPr/>
            </p:nvSpPr>
            <p:spPr>
              <a:xfrm>
                <a:off x="838201" y="988828"/>
                <a:ext cx="5671088" cy="677750"/>
              </a:xfrm>
              <a:prstGeom prst="rect">
                <a:avLst/>
              </a:prstGeom>
            </p:spPr>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1" i="1" smtClean="0">
                            <a:solidFill>
                              <a:schemeClr val="accent1"/>
                            </a:solidFill>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chemeClr val="accent6"/>
                                </a:solidFill>
                                <a:latin typeface="Cambria Math" panose="02040503050406030204" pitchFamily="18" charset="0"/>
                              </a:rPr>
                            </m:ctrlPr>
                          </m:dPr>
                          <m:e>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𝑩</m:t>
                                </m:r>
                              </m:e>
                              <m:sub>
                                <m:r>
                                  <a:rPr lang="en-US" sz="2800" b="1" i="1" smtClean="0">
                                    <a:solidFill>
                                      <a:schemeClr val="accent6"/>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0" name="Rectangle 19">
                <a:extLst>
                  <a:ext uri="{FF2B5EF4-FFF2-40B4-BE49-F238E27FC236}">
                    <a16:creationId xmlns:a16="http://schemas.microsoft.com/office/drawing/2014/main" id="{185AC27F-70B8-B641-872D-0FCE4242A0AA}"/>
                  </a:ext>
                </a:extLst>
              </p:cNvPr>
              <p:cNvSpPr>
                <a:spLocks noRot="1" noChangeAspect="1" noMove="1" noResize="1" noEditPoints="1" noAdjustHandles="1" noChangeArrowheads="1" noChangeShapeType="1" noTextEdit="1"/>
              </p:cNvSpPr>
              <p:nvPr/>
            </p:nvSpPr>
            <p:spPr>
              <a:xfrm>
                <a:off x="838201" y="988828"/>
                <a:ext cx="5671088" cy="677750"/>
              </a:xfrm>
              <a:prstGeom prst="rect">
                <a:avLst/>
              </a:prstGeom>
              <a:blipFill>
                <a:blip r:embed="rId3"/>
                <a:stretch>
                  <a:fillRect l="-446" t="-112963" r="-670"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EB9B7F2-2CB0-3640-A7BD-0BCF4F107832}"/>
                  </a:ext>
                </a:extLst>
              </p:cNvPr>
              <p:cNvSpPr/>
              <p:nvPr/>
            </p:nvSpPr>
            <p:spPr>
              <a:xfrm>
                <a:off x="2726412" y="1804346"/>
                <a:ext cx="7344904" cy="67775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f>
                              <m:fPr>
                                <m:type m:val="skw"/>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𝑥𝑥</m:t>
                                </m:r>
                              </m:sub>
                            </m:sSub>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ectangle 21">
                <a:extLst>
                  <a:ext uri="{FF2B5EF4-FFF2-40B4-BE49-F238E27FC236}">
                    <a16:creationId xmlns:a16="http://schemas.microsoft.com/office/drawing/2014/main" id="{CEB9B7F2-2CB0-3640-A7BD-0BCF4F107832}"/>
                  </a:ext>
                </a:extLst>
              </p:cNvPr>
              <p:cNvSpPr>
                <a:spLocks noRot="1" noChangeAspect="1" noMove="1" noResize="1" noEditPoints="1" noAdjustHandles="1" noChangeArrowheads="1" noChangeShapeType="1" noTextEdit="1"/>
              </p:cNvSpPr>
              <p:nvPr/>
            </p:nvSpPr>
            <p:spPr>
              <a:xfrm>
                <a:off x="2726412" y="1804346"/>
                <a:ext cx="7344904" cy="677750"/>
              </a:xfrm>
              <a:prstGeom prst="rect">
                <a:avLst/>
              </a:prstGeom>
              <a:blipFill>
                <a:blip r:embed="rId4"/>
                <a:stretch>
                  <a:fillRect t="-112963"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D876551-4029-DC4A-B312-8CADF9AB0784}"/>
                  </a:ext>
                </a:extLst>
              </p:cNvPr>
              <p:cNvSpPr/>
              <p:nvPr/>
            </p:nvSpPr>
            <p:spPr>
              <a:xfrm>
                <a:off x="838200" y="2645458"/>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24" name="Rectangle 23">
                <a:extLst>
                  <a:ext uri="{FF2B5EF4-FFF2-40B4-BE49-F238E27FC236}">
                    <a16:creationId xmlns:a16="http://schemas.microsoft.com/office/drawing/2014/main" id="{7D876551-4029-DC4A-B312-8CADF9AB0784}"/>
                  </a:ext>
                </a:extLst>
              </p:cNvPr>
              <p:cNvSpPr>
                <a:spLocks noRot="1" noChangeAspect="1" noMove="1" noResize="1" noEditPoints="1" noAdjustHandles="1" noChangeArrowheads="1" noChangeShapeType="1" noTextEdit="1"/>
              </p:cNvSpPr>
              <p:nvPr/>
            </p:nvSpPr>
            <p:spPr>
              <a:xfrm>
                <a:off x="838200" y="2645458"/>
                <a:ext cx="7344904" cy="571118"/>
              </a:xfrm>
              <a:prstGeom prst="rect">
                <a:avLst/>
              </a:prstGeom>
              <a:blipFill>
                <a:blip r:embed="rId5"/>
                <a:stretch>
                  <a:fillRect b="-1739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963E777A-C3E4-6246-A8B5-61CFDBDA3AE7}"/>
              </a:ext>
            </a:extLst>
          </p:cNvPr>
          <p:cNvSpPr/>
          <p:nvPr/>
        </p:nvSpPr>
        <p:spPr>
          <a:xfrm>
            <a:off x="1362785" y="1887832"/>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p:sp>
        <p:nvSpPr>
          <p:cNvPr id="35" name="Rounded Rectangle 34">
            <a:extLst>
              <a:ext uri="{FF2B5EF4-FFF2-40B4-BE49-F238E27FC236}">
                <a16:creationId xmlns:a16="http://schemas.microsoft.com/office/drawing/2014/main" id="{E8D6AE89-F46C-7848-840E-89F8A2AE1E5F}"/>
              </a:ext>
            </a:extLst>
          </p:cNvPr>
          <p:cNvSpPr/>
          <p:nvPr/>
        </p:nvSpPr>
        <p:spPr>
          <a:xfrm>
            <a:off x="1362784" y="2699505"/>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(BHE)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4907D1-42A0-204E-AFEB-E722445A2C96}"/>
                  </a:ext>
                </a:extLst>
              </p:cNvPr>
              <p:cNvSpPr txBox="1"/>
              <p:nvPr/>
            </p:nvSpPr>
            <p:spPr>
              <a:xfrm>
                <a:off x="838200" y="3481055"/>
                <a:ext cx="10833849" cy="731932"/>
              </a:xfrm>
              <a:prstGeom prst="rect">
                <a:avLst/>
              </a:prstGeom>
              <a:solidFill>
                <a:schemeClr val="bg1"/>
              </a:solidFill>
            </p:spPr>
            <p:txBody>
              <a:bodyPr wrap="square" rtlCol="0">
                <a:spAutoFit/>
              </a:bodyPr>
              <a:lstStyle/>
              <a:p>
                <a:r>
                  <a:rPr lang="en-US" sz="2800" dirty="0">
                    <a:solidFill>
                      <a:schemeClr val="tx1"/>
                    </a:solidFill>
                  </a:rPr>
                  <a:t>In discrete-time, define </a:t>
                </a:r>
                <a14:m>
                  <m:oMath xmlns:m="http://schemas.openxmlformats.org/officeDocument/2006/math">
                    <m:r>
                      <a:rPr lang="en-US" sz="2800" b="0" i="1" smtClean="0">
                        <a:solidFill>
                          <a:schemeClr val="tx1"/>
                        </a:solidFill>
                        <a:latin typeface="Cambria Math" panose="02040503050406030204" pitchFamily="18" charset="0"/>
                      </a:rPr>
                      <m:t>𝑝</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e>
                    </m:d>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num>
                      <m:den>
                        <m:r>
                          <a:rPr lang="en-US" sz="2800" b="0" i="1" smtClean="0">
                            <a:solidFill>
                              <a:schemeClr val="tx1"/>
                            </a:solidFill>
                            <a:latin typeface="Cambria Math" panose="02040503050406030204" pitchFamily="18" charset="0"/>
                          </a:rPr>
                          <m:t>2</m:t>
                        </m:r>
                      </m:den>
                    </m:f>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𝑅</m:t>
                        </m:r>
                      </m:e>
                      <m:sub>
                        <m:r>
                          <a:rPr lang="en-US" sz="2800" b="0" i="1" smtClean="0">
                            <a:solidFill>
                              <a:schemeClr val="tx1"/>
                            </a:solidFill>
                            <a:latin typeface="Cambria Math" panose="02040503050406030204" pitchFamily="18" charset="0"/>
                          </a:rPr>
                          <m:t>𝑔</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a:t>
                </a:r>
              </a:p>
            </p:txBody>
          </p:sp>
        </mc:Choice>
        <mc:Fallback xmlns="">
          <p:sp>
            <p:nvSpPr>
              <p:cNvPr id="41" name="TextBox 40">
                <a:extLst>
                  <a:ext uri="{FF2B5EF4-FFF2-40B4-BE49-F238E27FC236}">
                    <a16:creationId xmlns:a16="http://schemas.microsoft.com/office/drawing/2014/main" id="{FF4907D1-42A0-204E-AFEB-E722445A2C96}"/>
                  </a:ext>
                </a:extLst>
              </p:cNvPr>
              <p:cNvSpPr txBox="1">
                <a:spLocks noRot="1" noChangeAspect="1" noMove="1" noResize="1" noEditPoints="1" noAdjustHandles="1" noChangeArrowheads="1" noChangeShapeType="1" noTextEdit="1"/>
              </p:cNvSpPr>
              <p:nvPr/>
            </p:nvSpPr>
            <p:spPr>
              <a:xfrm>
                <a:off x="838200" y="3481055"/>
                <a:ext cx="10833849" cy="731932"/>
              </a:xfrm>
              <a:prstGeom prst="rect">
                <a:avLst/>
              </a:prstGeom>
              <a:blipFill>
                <a:blip r:embed="rId6"/>
                <a:stretch>
                  <a:fillRect l="-1054"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E19F444-E2DA-1F48-9305-5DD7F77083E4}"/>
                  </a:ext>
                </a:extLst>
              </p:cNvPr>
              <p:cNvSpPr/>
              <p:nvPr/>
            </p:nvSpPr>
            <p:spPr>
              <a:xfrm>
                <a:off x="1535622" y="4281650"/>
                <a:ext cx="6693976" cy="564706"/>
              </a:xfrm>
              <a:prstGeom prst="rect">
                <a:avLst/>
              </a:prstGeom>
            </p:spPr>
            <p:txBody>
              <a:bodyPr wrap="square">
                <a:spAutoFit/>
              </a:bodyPr>
              <a:lstStyle/>
              <a:p>
                <a14:m>
                  <m:oMath xmlns:m="http://schemas.openxmlformats.org/officeDocument/2006/math">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𝑹</m:t>
                            </m:r>
                          </m:e>
                          <m:sub>
                            <m:r>
                              <a:rPr lang="en-US" sz="2800" b="1" i="1" smtClean="0">
                                <a:solidFill>
                                  <a:schemeClr val="accent1"/>
                                </a:solidFill>
                                <a:latin typeface="Cambria Math" panose="02040503050406030204" pitchFamily="18" charset="0"/>
                              </a:rPr>
                              <m:t>𝒈</m:t>
                            </m:r>
                          </m:sub>
                        </m:sSub>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𝒈</m:t>
                                </m:r>
                              </m:e>
                              <m:sub>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𝟏</m:t>
                                </m:r>
                              </m:sub>
                            </m:sSub>
                          </m:e>
                        </m:d>
                        <m:r>
                          <a:rPr lang="en-US" sz="2800" b="0" i="1" smtClean="0">
                            <a:latin typeface="Cambria Math" panose="02040503050406030204" pitchFamily="18" charset="0"/>
                          </a:rPr>
                          <m:t>⋅</m:t>
                        </m:r>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sub>
                        </m:sSub>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r>
                              <a:rPr lang="en-US" sz="2800" b="1" i="1" smtClean="0">
                                <a:solidFill>
                                  <a:schemeClr val="accent6"/>
                                </a:solidFill>
                                <a:latin typeface="Cambria Math" panose="02040503050406030204" pitchFamily="18" charset="0"/>
                              </a:rPr>
                              <m:t>−</m:t>
                            </m:r>
                            <m:r>
                              <a:rPr lang="en-US" sz="2800" b="1" i="1" smtClean="0">
                                <a:solidFill>
                                  <a:schemeClr val="accent6"/>
                                </a:solidFill>
                                <a:latin typeface="Cambria Math" panose="02040503050406030204" pitchFamily="18" charset="0"/>
                              </a:rPr>
                              <m:t>𝟏</m:t>
                            </m:r>
                          </m:sub>
                        </m:sSub>
                        <m:r>
                          <a:rPr lang="en-US" sz="2800" b="1" i="1" smtClean="0">
                            <a:solidFill>
                              <a:schemeClr val="accent6"/>
                            </a:solidFill>
                            <a:latin typeface="Cambria Math" panose="02040503050406030204" pitchFamily="18" charset="0"/>
                          </a:rPr>
                          <m:t>)</m:t>
                        </m:r>
                      </m:e>
                    </m:nary>
                  </m:oMath>
                </a14:m>
                <a:r>
                  <a:rPr lang="en-US" sz="2800" dirty="0"/>
                  <a:t> </a:t>
                </a:r>
              </a:p>
            </p:txBody>
          </p:sp>
        </mc:Choice>
        <mc:Fallback xmlns="">
          <p:sp>
            <p:nvSpPr>
              <p:cNvPr id="42" name="Rectangle 41">
                <a:extLst>
                  <a:ext uri="{FF2B5EF4-FFF2-40B4-BE49-F238E27FC236}">
                    <a16:creationId xmlns:a16="http://schemas.microsoft.com/office/drawing/2014/main" id="{0E19F444-E2DA-1F48-9305-5DD7F77083E4}"/>
                  </a:ext>
                </a:extLst>
              </p:cNvPr>
              <p:cNvSpPr>
                <a:spLocks noRot="1" noChangeAspect="1" noMove="1" noResize="1" noEditPoints="1" noAdjustHandles="1" noChangeArrowheads="1" noChangeShapeType="1" noTextEdit="1"/>
              </p:cNvSpPr>
              <p:nvPr/>
            </p:nvSpPr>
            <p:spPr>
              <a:xfrm>
                <a:off x="1535622" y="4281650"/>
                <a:ext cx="6693976" cy="564706"/>
              </a:xfrm>
              <a:prstGeom prst="rect">
                <a:avLst/>
              </a:prstGeom>
              <a:blipFill>
                <a:blip r:embed="rId7"/>
                <a:stretch>
                  <a:fillRect l="-947" t="-113043" b="-1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6B026F4-A2C8-5544-9360-193D5C97A92A}"/>
                  </a:ext>
                </a:extLst>
              </p:cNvPr>
              <p:cNvSpPr/>
              <p:nvPr/>
            </p:nvSpPr>
            <p:spPr>
              <a:xfrm>
                <a:off x="2726412" y="4834151"/>
                <a:ext cx="7950308" cy="55823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𝑔𝑔</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e>
                    </m:nary>
                  </m:oMath>
                </a14:m>
                <a:r>
                  <a:rPr lang="en-US" sz="2800" dirty="0"/>
                  <a:t> </a:t>
                </a:r>
              </a:p>
            </p:txBody>
          </p:sp>
        </mc:Choice>
        <mc:Fallback xmlns="">
          <p:sp>
            <p:nvSpPr>
              <p:cNvPr id="43" name="Rectangle 42">
                <a:extLst>
                  <a:ext uri="{FF2B5EF4-FFF2-40B4-BE49-F238E27FC236}">
                    <a16:creationId xmlns:a16="http://schemas.microsoft.com/office/drawing/2014/main" id="{D6B026F4-A2C8-5544-9360-193D5C97A92A}"/>
                  </a:ext>
                </a:extLst>
              </p:cNvPr>
              <p:cNvSpPr>
                <a:spLocks noRot="1" noChangeAspect="1" noMove="1" noResize="1" noEditPoints="1" noAdjustHandles="1" noChangeArrowheads="1" noChangeShapeType="1" noTextEdit="1"/>
              </p:cNvSpPr>
              <p:nvPr/>
            </p:nvSpPr>
            <p:spPr>
              <a:xfrm>
                <a:off x="2726412" y="4834151"/>
                <a:ext cx="7950308" cy="558230"/>
              </a:xfrm>
              <a:prstGeom prst="rect">
                <a:avLst/>
              </a:prstGeom>
              <a:blipFill>
                <a:blip r:embed="rId8"/>
                <a:stretch>
                  <a:fillRect t="-117778" b="-173333"/>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6B66D8BC-E69A-E649-B156-511AD4221CAE}"/>
              </a:ext>
            </a:extLst>
          </p:cNvPr>
          <p:cNvSpPr/>
          <p:nvPr/>
        </p:nvSpPr>
        <p:spPr>
          <a:xfrm>
            <a:off x="834164" y="4875270"/>
            <a:ext cx="1971190"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299E75-38DC-4149-8DBA-03A31DC2A773}"/>
                  </a:ext>
                </a:extLst>
              </p:cNvPr>
              <p:cNvSpPr/>
              <p:nvPr/>
            </p:nvSpPr>
            <p:spPr>
              <a:xfrm>
                <a:off x="719864" y="5414962"/>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14" name="Rectangle 13">
                <a:extLst>
                  <a:ext uri="{FF2B5EF4-FFF2-40B4-BE49-F238E27FC236}">
                    <a16:creationId xmlns:a16="http://schemas.microsoft.com/office/drawing/2014/main" id="{8B299E75-38DC-4149-8DBA-03A31DC2A773}"/>
                  </a:ext>
                </a:extLst>
              </p:cNvPr>
              <p:cNvSpPr>
                <a:spLocks noRot="1" noChangeAspect="1" noMove="1" noResize="1" noEditPoints="1" noAdjustHandles="1" noChangeArrowheads="1" noChangeShapeType="1" noTextEdit="1"/>
              </p:cNvSpPr>
              <p:nvPr/>
            </p:nvSpPr>
            <p:spPr>
              <a:xfrm>
                <a:off x="719864" y="5414962"/>
                <a:ext cx="7344904" cy="571118"/>
              </a:xfrm>
              <a:prstGeom prst="rect">
                <a:avLst/>
              </a:prstGeom>
              <a:blipFill>
                <a:blip r:embed="rId9"/>
                <a:stretch>
                  <a:fillRect b="-1739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AB243FB-4EB7-3149-972E-46FFBE99BDFF}"/>
              </a:ext>
            </a:extLst>
          </p:cNvPr>
          <p:cNvSpPr/>
          <p:nvPr/>
        </p:nvSpPr>
        <p:spPr>
          <a:xfrm>
            <a:off x="834164" y="5445132"/>
            <a:ext cx="2347186"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BHE)</a:t>
            </a:r>
          </a:p>
        </p:txBody>
      </p:sp>
      <p:sp>
        <p:nvSpPr>
          <p:cNvPr id="17" name="Rectangle 16">
            <a:extLst>
              <a:ext uri="{FF2B5EF4-FFF2-40B4-BE49-F238E27FC236}">
                <a16:creationId xmlns:a16="http://schemas.microsoft.com/office/drawing/2014/main" id="{B28943BD-A1A7-C04D-84B4-485B0A9EC593}"/>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2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Davis’ Theorem</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3"/>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4"/>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F13FF1-6345-C443-8183-3D661993A0EE}"/>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13" name="Rectangle 12">
                <a:extLst>
                  <a:ext uri="{FF2B5EF4-FFF2-40B4-BE49-F238E27FC236}">
                    <a16:creationId xmlns:a16="http://schemas.microsoft.com/office/drawing/2014/main" id="{F7F13FF1-6345-C443-8183-3D661993A0EE}"/>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036AE9-5287-034D-ACA8-FB4B301EFCE8}"/>
                  </a:ext>
                </a:extLst>
              </p:cNvPr>
              <p:cNvSpPr txBox="1"/>
              <p:nvPr/>
            </p:nvSpPr>
            <p:spPr>
              <a:xfrm>
                <a:off x="663388" y="4300833"/>
                <a:ext cx="10833849" cy="957378"/>
              </a:xfrm>
              <a:prstGeom prst="rect">
                <a:avLst/>
              </a:prstGeom>
              <a:solidFill>
                <a:schemeClr val="bg1"/>
              </a:solidFill>
            </p:spPr>
            <p:txBody>
              <a:bodyPr wrap="square" rtlCol="0">
                <a:spAutoFit/>
              </a:bodyPr>
              <a:lstStyle/>
              <a:p>
                <a:r>
                  <a:rPr lang="en-US" sz="2800" b="1" dirty="0"/>
                  <a:t>Proof. </a:t>
                </a:r>
                <a:r>
                  <a:rPr lang="en-US" sz="2800" dirty="0"/>
                  <a:t>Assume </a:t>
                </a:r>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Consider algorithm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t> as promised in theorem and adversary </a:t>
                </a:r>
                <a14:m>
                  <m:oMath xmlns:m="http://schemas.openxmlformats.org/officeDocument/2006/math">
                    <m:r>
                      <a:rPr lang="en-US" sz="2800" i="1">
                        <a:latin typeface="Cambria Math" panose="02040503050406030204" pitchFamily="18" charset="0"/>
                        <a:ea typeface="Cambria Math" panose="02040503050406030204" pitchFamily="18" charset="0"/>
                      </a:rPr>
                      <m:t>ℬ</m:t>
                    </m:r>
                  </m:oMath>
                </a14:m>
                <a:r>
                  <a:rPr lang="en-US" sz="2800" dirty="0"/>
                  <a:t> as defined in LB. Then</a:t>
                </a:r>
              </a:p>
            </p:txBody>
          </p:sp>
        </mc:Choice>
        <mc:Fallback xmlns="">
          <p:sp>
            <p:nvSpPr>
              <p:cNvPr id="27" name="TextBox 26">
                <a:extLst>
                  <a:ext uri="{FF2B5EF4-FFF2-40B4-BE49-F238E27FC236}">
                    <a16:creationId xmlns:a16="http://schemas.microsoft.com/office/drawing/2014/main" id="{F0036AE9-5287-034D-ACA8-FB4B301EFCE8}"/>
                  </a:ext>
                </a:extLst>
              </p:cNvPr>
              <p:cNvSpPr txBox="1">
                <a:spLocks noRot="1" noChangeAspect="1" noMove="1" noResize="1" noEditPoints="1" noAdjustHandles="1" noChangeArrowheads="1" noChangeShapeType="1" noTextEdit="1"/>
              </p:cNvSpPr>
              <p:nvPr/>
            </p:nvSpPr>
            <p:spPr>
              <a:xfrm>
                <a:off x="663388" y="4300833"/>
                <a:ext cx="10833849" cy="957378"/>
              </a:xfrm>
              <a:prstGeom prst="rect">
                <a:avLst/>
              </a:prstGeom>
              <a:blipFill>
                <a:blip r:embed="rId6"/>
                <a:stretch>
                  <a:fillRect l="-1054"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B716EE-974A-0045-BB07-2213643B26C5}"/>
                  </a:ext>
                </a:extLst>
              </p:cNvPr>
              <p:cNvSpPr/>
              <p:nvPr/>
            </p:nvSpPr>
            <p:spPr>
              <a:xfrm>
                <a:off x="1444447" y="5258211"/>
                <a:ext cx="9072868" cy="666529"/>
              </a:xfrm>
              <a:prstGeom prst="rect">
                <a:avLst/>
              </a:prstGeom>
            </p:spPr>
            <p:txBody>
              <a:bodyPr wrap="none">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r>
                      <a:rPr lang="en-US" sz="2800" b="0" i="1" smtClean="0">
                        <a:latin typeface="Cambria Math" panose="02040503050406030204" pitchFamily="18" charset="0"/>
                      </a:rPr>
                      <m: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b="0" i="1" smtClean="0">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b="0" i="1" smtClean="0">
                            <a:latin typeface="Cambria Math" panose="02040503050406030204" pitchFamily="18" charset="0"/>
                          </a:rPr>
                          <m:t>𝜏</m:t>
                        </m:r>
                      </m:sub>
                    </m:sSub>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b="0" i="1" smtClean="0">
                            <a:latin typeface="Cambria Math" panose="02040503050406030204" pitchFamily="18" charset="0"/>
                          </a:rPr>
                          <m:t>𝜏</m:t>
                        </m:r>
                      </m:sub>
                    </m:sSub>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𝛾</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oMath>
                </a14:m>
                <a:endParaRPr lang="en-US" sz="2800" dirty="0"/>
              </a:p>
            </p:txBody>
          </p:sp>
        </mc:Choice>
        <mc:Fallback xmlns="">
          <p:sp>
            <p:nvSpPr>
              <p:cNvPr id="5" name="Rectangle 4">
                <a:extLst>
                  <a:ext uri="{FF2B5EF4-FFF2-40B4-BE49-F238E27FC236}">
                    <a16:creationId xmlns:a16="http://schemas.microsoft.com/office/drawing/2014/main" id="{82B716EE-974A-0045-BB07-2213643B26C5}"/>
                  </a:ext>
                </a:extLst>
              </p:cNvPr>
              <p:cNvSpPr>
                <a:spLocks noRot="1" noChangeAspect="1" noMove="1" noResize="1" noEditPoints="1" noAdjustHandles="1" noChangeArrowheads="1" noChangeShapeType="1" noTextEdit="1"/>
              </p:cNvSpPr>
              <p:nvPr/>
            </p:nvSpPr>
            <p:spPr>
              <a:xfrm>
                <a:off x="1444447" y="5258211"/>
                <a:ext cx="9072868" cy="666529"/>
              </a:xfrm>
              <a:prstGeom prst="rect">
                <a:avLst/>
              </a:prstGeom>
              <a:blipFill>
                <a:blip r:embed="rId7"/>
                <a:stretch>
                  <a:fillRect t="-88889" b="-1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68B856-B8DB-3049-9DD6-AC52F98903B9}"/>
                  </a:ext>
                </a:extLst>
              </p:cNvPr>
              <p:cNvSpPr txBox="1"/>
              <p:nvPr/>
            </p:nvSpPr>
            <p:spPr>
              <a:xfrm>
                <a:off x="663387" y="5924740"/>
                <a:ext cx="10833849" cy="523220"/>
              </a:xfrm>
              <a:prstGeom prst="rect">
                <a:avLst/>
              </a:prstGeom>
              <a:solidFill>
                <a:schemeClr val="bg1"/>
              </a:solidFill>
            </p:spPr>
            <p:txBody>
              <a:bodyPr wrap="square" rtlCol="0">
                <a:spAutoFit/>
              </a:bodyPr>
              <a:lstStyle/>
              <a:p>
                <a:r>
                  <a:rPr lang="en-US" sz="2800" dirty="0"/>
                  <a:t>Now observe that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𝜏</m:t>
                            </m:r>
                          </m:sub>
                        </m:sSub>
                      </m:e>
                    </m:d>
                  </m:oMath>
                </a14:m>
                <a:r>
                  <a:rPr lang="en-US" sz="2800" dirty="0"/>
                  <a:t> in distribution.</a:t>
                </a:r>
              </a:p>
            </p:txBody>
          </p:sp>
        </mc:Choice>
        <mc:Fallback xmlns="">
          <p:sp>
            <p:nvSpPr>
              <p:cNvPr id="29" name="TextBox 28">
                <a:extLst>
                  <a:ext uri="{FF2B5EF4-FFF2-40B4-BE49-F238E27FC236}">
                    <a16:creationId xmlns:a16="http://schemas.microsoft.com/office/drawing/2014/main" id="{C968B856-B8DB-3049-9DD6-AC52F98903B9}"/>
                  </a:ext>
                </a:extLst>
              </p:cNvPr>
              <p:cNvSpPr txBox="1">
                <a:spLocks noRot="1" noChangeAspect="1" noMove="1" noResize="1" noEditPoints="1" noAdjustHandles="1" noChangeArrowheads="1" noChangeShapeType="1" noTextEdit="1"/>
              </p:cNvSpPr>
              <p:nvPr/>
            </p:nvSpPr>
            <p:spPr>
              <a:xfrm>
                <a:off x="663387" y="5924740"/>
                <a:ext cx="10833849" cy="523220"/>
              </a:xfrm>
              <a:prstGeom prst="rect">
                <a:avLst/>
              </a:prstGeom>
              <a:blipFill>
                <a:blip r:embed="rId8"/>
                <a:stretch>
                  <a:fillRect l="-1054" t="-11905" b="-2857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B0AB389-4D2F-AE4B-A6DC-3451508EBE24}"/>
              </a:ext>
            </a:extLst>
          </p:cNvPr>
          <p:cNvSpPr/>
          <p:nvPr/>
        </p:nvSpPr>
        <p:spPr>
          <a:xfrm>
            <a:off x="663388" y="2950279"/>
            <a:ext cx="11008659" cy="129193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AE3A0E-544A-1341-8816-2EC99FD5C6B7}"/>
              </a:ext>
            </a:extLst>
          </p:cNvPr>
          <p:cNvSpPr txBox="1"/>
          <p:nvPr/>
        </p:nvSpPr>
        <p:spPr>
          <a:xfrm>
            <a:off x="838200" y="2688669"/>
            <a:ext cx="2915029" cy="523220"/>
          </a:xfrm>
          <a:prstGeom prst="rect">
            <a:avLst/>
          </a:prstGeom>
          <a:solidFill>
            <a:schemeClr val="bg1"/>
          </a:solidFill>
        </p:spPr>
        <p:txBody>
          <a:bodyPr wrap="none" rtlCol="0">
            <a:spAutoFit/>
          </a:bodyPr>
          <a:lstStyle/>
          <a:p>
            <a:r>
              <a:rPr lang="en-US" sz="2800" b="1" dirty="0"/>
              <a:t>Theorem </a:t>
            </a:r>
            <a:r>
              <a:rPr lang="en-US" sz="2400" dirty="0">
                <a:solidFill>
                  <a:schemeClr val="tx1">
                    <a:lumMod val="75000"/>
                    <a:lumOff val="25000"/>
                  </a:schemeClr>
                </a:solidFill>
              </a:rPr>
              <a:t>[Davis ‘76]</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A269E0-E38A-024E-B6E1-7D3D46916843}"/>
                  </a:ext>
                </a:extLst>
              </p:cNvPr>
              <p:cNvSpPr txBox="1"/>
              <p:nvPr/>
            </p:nvSpPr>
            <p:spPr>
              <a:xfrm>
                <a:off x="909917" y="3119178"/>
                <a:ext cx="10515600" cy="523220"/>
              </a:xfrm>
              <a:prstGeom prst="rect">
                <a:avLst/>
              </a:prstGeom>
              <a:noFill/>
            </p:spPr>
            <p:txBody>
              <a:bodyPr wrap="square" rtlCol="0">
                <a:spAutoFit/>
              </a:bodyPr>
              <a:lstStyle/>
              <a:p>
                <a:r>
                  <a:rPr lang="en-US" sz="2800" dirty="0"/>
                  <a:t>Let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sub>
                    </m:sSub>
                  </m:oMath>
                </a14:m>
                <a:r>
                  <a:rPr lang="en-US" sz="2800" dirty="0"/>
                  <a:t> be a standard random walk. For any stopping time </a:t>
                </a:r>
                <a14:m>
                  <m:oMath xmlns:m="http://schemas.openxmlformats.org/officeDocument/2006/math">
                    <m:r>
                      <a:rPr lang="en-US" sz="2800" b="0" i="1" smtClean="0">
                        <a:latin typeface="Cambria Math" panose="02040503050406030204" pitchFamily="18" charset="0"/>
                      </a:rPr>
                      <m:t>𝜏</m:t>
                    </m:r>
                  </m:oMath>
                </a14:m>
                <a:r>
                  <a:rPr lang="en-US" sz="2800" dirty="0"/>
                  <a:t>, </a:t>
                </a:r>
              </a:p>
            </p:txBody>
          </p:sp>
        </mc:Choice>
        <mc:Fallback xmlns="">
          <p:sp>
            <p:nvSpPr>
              <p:cNvPr id="32" name="TextBox 31">
                <a:extLst>
                  <a:ext uri="{FF2B5EF4-FFF2-40B4-BE49-F238E27FC236}">
                    <a16:creationId xmlns:a16="http://schemas.microsoft.com/office/drawing/2014/main" id="{66A269E0-E38A-024E-B6E1-7D3D46916843}"/>
                  </a:ext>
                </a:extLst>
              </p:cNvPr>
              <p:cNvSpPr txBox="1">
                <a:spLocks noRot="1" noChangeAspect="1" noMove="1" noResize="1" noEditPoints="1" noAdjustHandles="1" noChangeArrowheads="1" noChangeShapeType="1" noTextEdit="1"/>
              </p:cNvSpPr>
              <p:nvPr/>
            </p:nvSpPr>
            <p:spPr>
              <a:xfrm>
                <a:off x="909917" y="3119178"/>
                <a:ext cx="10515600" cy="523220"/>
              </a:xfrm>
              <a:prstGeom prst="rect">
                <a:avLst/>
              </a:prstGeom>
              <a:blipFill>
                <a:blip r:embed="rId9"/>
                <a:stretch>
                  <a:fillRect l="-1329"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6CC0AAE-6C07-904A-955C-C888B6A3148E}"/>
                  </a:ext>
                </a:extLst>
              </p:cNvPr>
              <p:cNvSpPr/>
              <p:nvPr/>
            </p:nvSpPr>
            <p:spPr>
              <a:xfrm>
                <a:off x="4541705" y="3548051"/>
                <a:ext cx="2878352" cy="526491"/>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𝜏</m:t>
                                </m:r>
                              </m:sub>
                            </m:sSub>
                          </m:e>
                        </m:d>
                      </m:e>
                    </m:d>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oMath>
                </a14:m>
                <a:r>
                  <a:rPr lang="en-US" sz="2800" dirty="0"/>
                  <a:t>.</a:t>
                </a:r>
              </a:p>
            </p:txBody>
          </p:sp>
        </mc:Choice>
        <mc:Fallback xmlns="">
          <p:sp>
            <p:nvSpPr>
              <p:cNvPr id="33" name="Rectangle 32">
                <a:extLst>
                  <a:ext uri="{FF2B5EF4-FFF2-40B4-BE49-F238E27FC236}">
                    <a16:creationId xmlns:a16="http://schemas.microsoft.com/office/drawing/2014/main" id="{06CC0AAE-6C07-904A-955C-C888B6A3148E}"/>
                  </a:ext>
                </a:extLst>
              </p:cNvPr>
              <p:cNvSpPr>
                <a:spLocks noRot="1" noChangeAspect="1" noMove="1" noResize="1" noEditPoints="1" noAdjustHandles="1" noChangeArrowheads="1" noChangeShapeType="1" noTextEdit="1"/>
              </p:cNvSpPr>
              <p:nvPr/>
            </p:nvSpPr>
            <p:spPr>
              <a:xfrm>
                <a:off x="4541705" y="3548051"/>
                <a:ext cx="2878352" cy="526491"/>
              </a:xfrm>
              <a:prstGeom prst="rect">
                <a:avLst/>
              </a:prstGeom>
              <a:blipFill>
                <a:blip r:embed="rId10"/>
                <a:stretch>
                  <a:fillRect l="-881" t="-6977" r="-3524" b="-302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545B9A-A81E-9042-BEC8-0080584237F1}"/>
              </a:ext>
            </a:extLst>
          </p:cNvPr>
          <p:cNvSpPr/>
          <p:nvPr/>
        </p:nvSpPr>
        <p:spPr>
          <a:xfrm>
            <a:off x="11240851" y="6001684"/>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learning mixtures of Gaussians</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2928243674"/>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ounded Rectangle 6"/>
              <p:cNvSpPr/>
              <p:nvPr/>
            </p:nvSpPr>
            <p:spPr>
              <a:xfrm>
                <a:off x="742669" y="1060697"/>
                <a:ext cx="10787344" cy="21828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Theorem</a:t>
                </a:r>
                <a:r>
                  <a:rPr lang="en-US" sz="28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[ABHLMP ‘18]</a:t>
                </a:r>
                <a:r>
                  <a:rPr lang="en-US" sz="24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Suppose</a:t>
                </a:r>
                <a:r>
                  <a:rPr lang="en-US" sz="2400" dirty="0">
                    <a:solidFill>
                      <a:schemeClr val="tx1"/>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admits </a:t>
                </a:r>
                <a14:m>
                  <m:oMath xmlns:m="http://schemas.openxmlformats.org/officeDocument/2006/math">
                    <m:r>
                      <a:rPr lang="en-US" sz="2800" b="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p>
              <a:p>
                <a:r>
                  <a:rPr lang="en-US" sz="2800" dirty="0">
                    <a:solidFill>
                      <a:schemeClr val="tx1"/>
                    </a:solidFill>
                    <a:latin typeface="Calibri" panose="020F0502020204030204" pitchFamily="34" charset="0"/>
                    <a:ea typeface="Palatino" charset="0"/>
                    <a:cs typeface="Calibri" panose="020F0502020204030204" pitchFamily="34" charset="0"/>
                  </a:rPr>
                  <a:t>Then sample complexity to learn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oMath>
                </a14:m>
                <a:r>
                  <a:rPr lang="en-US" sz="2800" dirty="0">
                    <a:solidFill>
                      <a:schemeClr val="tx1"/>
                    </a:solidFill>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solidFill>
                          <a:schemeClr val="tx1"/>
                        </a:solidFill>
                        <a:latin typeface="Cambria Math" charset="0"/>
                        <a:ea typeface="Palatino" charset="0"/>
                        <a:cs typeface="Palatino"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ea typeface="Palatino" charset="0"/>
                              <a:cs typeface="Palatino" charset="0"/>
                            </a:rPr>
                          </m:ctrlPr>
                        </m:accPr>
                        <m:e>
                          <m:r>
                            <a:rPr lang="en-US" sz="3600" b="1" i="1">
                              <a:solidFill>
                                <a:schemeClr val="tx1"/>
                              </a:solidFill>
                              <a:latin typeface="Cambria Math" charset="0"/>
                              <a:ea typeface="Palatino" charset="0"/>
                              <a:cs typeface="Palatino" charset="0"/>
                            </a:rPr>
                            <m:t>𝑶</m:t>
                          </m:r>
                        </m:e>
                      </m:acc>
                      <m:d>
                        <m:dPr>
                          <m:ctrlPr>
                            <a:rPr lang="en-US" sz="3600" b="1" i="1" dirty="0">
                              <a:solidFill>
                                <a:schemeClr val="tx1"/>
                              </a:solidFill>
                              <a:latin typeface="Cambria Math" panose="02040503050406030204" pitchFamily="18" charset="0"/>
                              <a:ea typeface="Palatino" charset="0"/>
                              <a:cs typeface="Palatino" charset="0"/>
                            </a:rPr>
                          </m:ctrlPr>
                        </m:dPr>
                        <m:e>
                          <m:f>
                            <m:fPr>
                              <m:ctrlPr>
                                <a:rPr lang="en-US" sz="3600" b="1" i="1" dirty="0">
                                  <a:solidFill>
                                    <a:schemeClr val="tx1"/>
                                  </a:solidFill>
                                  <a:latin typeface="Cambria Math" panose="02040503050406030204" pitchFamily="18" charset="0"/>
                                  <a:ea typeface="Palatino" charset="0"/>
                                  <a:cs typeface="Palatino" charset="0"/>
                                </a:rPr>
                              </m:ctrlPr>
                            </m:fPr>
                            <m:num>
                              <m:r>
                                <a:rPr lang="en-US" sz="3600" b="1" i="1" dirty="0" smtClean="0">
                                  <a:solidFill>
                                    <a:srgbClr val="4173B6"/>
                                  </a:solidFill>
                                  <a:latin typeface="Cambria Math" charset="0"/>
                                  <a:ea typeface="Palatino" charset="0"/>
                                  <a:cs typeface="Palatino" charset="0"/>
                                </a:rPr>
                                <m:t>𝒕</m:t>
                              </m:r>
                            </m:num>
                            <m:den>
                              <m:sSup>
                                <m:sSupPr>
                                  <m:ctrlPr>
                                    <a:rPr lang="en-US" sz="3600" b="1" i="1" dirty="0">
                                      <a:solidFill>
                                        <a:schemeClr val="tx1"/>
                                      </a:solidFill>
                                      <a:latin typeface="Cambria Math" panose="02040503050406030204" pitchFamily="18" charset="0"/>
                                      <a:ea typeface="Palatino" charset="0"/>
                                      <a:cs typeface="Palatino" charset="0"/>
                                    </a:rPr>
                                  </m:ctrlPr>
                                </m:sSupPr>
                                <m:e>
                                  <m:r>
                                    <a:rPr lang="en-US" sz="3600" b="1" i="1" dirty="0">
                                      <a:solidFill>
                                        <a:schemeClr val="tx1"/>
                                      </a:solidFill>
                                      <a:latin typeface="Cambria Math" charset="0"/>
                                      <a:ea typeface="Palatino" charset="0"/>
                                      <a:cs typeface="Palatino" charset="0"/>
                                    </a:rPr>
                                    <m:t>𝝐</m:t>
                                  </m:r>
                                </m:e>
                                <m:sup>
                                  <m:r>
                                    <a:rPr lang="en-US" sz="3600" b="1" i="1" dirty="0">
                                      <a:solidFill>
                                        <a:schemeClr val="tx1"/>
                                      </a:solidFill>
                                      <a:latin typeface="Cambria Math" charset="0"/>
                                      <a:ea typeface="Palatino" charset="0"/>
                                      <a:cs typeface="Palatino" charset="0"/>
                                    </a:rPr>
                                    <m:t>𝟐</m:t>
                                  </m:r>
                                </m:sup>
                              </m:sSup>
                            </m:den>
                          </m:f>
                        </m:e>
                      </m:d>
                      <m:r>
                        <a:rPr lang="en-US" sz="3600" b="1" i="1" dirty="0">
                          <a:solidFill>
                            <a:schemeClr val="tx1"/>
                          </a:solidFill>
                          <a:latin typeface="Cambria Math" charset="0"/>
                          <a:ea typeface="Palatino" charset="0"/>
                          <a:cs typeface="Palatino" charset="0"/>
                        </a:rPr>
                        <m:t>.</m:t>
                      </m:r>
                    </m:oMath>
                  </m:oMathPara>
                </a14:m>
                <a:endParaRPr lang="en-US" sz="3200" dirty="0">
                  <a:solidFill>
                    <a:schemeClr val="tx1"/>
                  </a:solidFill>
                  <a:latin typeface="Calibri" panose="020F0502020204030204" pitchFamily="34" charset="0"/>
                  <a:ea typeface="Palatino" charset="0"/>
                  <a:cs typeface="Calibri" panose="020F0502020204030204" pitchFamily="34" charset="0"/>
                </a:endParaRPr>
              </a:p>
              <a:p>
                <a:endParaRPr lang="en-US" sz="200" dirty="0">
                  <a:latin typeface="Calibri" panose="020F0502020204030204" pitchFamily="34" charset="0"/>
                  <a:ea typeface="Palatino" charset="0"/>
                  <a:cs typeface="Calibri" panose="020F0502020204030204"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742669" y="1060697"/>
                <a:ext cx="10787344" cy="2182870"/>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49066" y="2486877"/>
                <a:ext cx="3100401" cy="441596"/>
              </a:xfrm>
              <a:prstGeom prst="rect">
                <a:avLst/>
              </a:prstGeom>
              <a:noFill/>
            </p:spPr>
            <p:txBody>
              <a:bodyPr wrap="none" rtlCol="0">
                <a:spAutoFit/>
              </a:bodyPr>
              <a:lstStyle/>
              <a:p>
                <a14:m>
                  <m:oMath xmlns:m="http://schemas.openxmlformats.org/officeDocument/2006/math">
                    <m:acc>
                      <m:accPr>
                        <m:chr m:val="̃"/>
                        <m:ctrlPr>
                          <a:rPr lang="en-US" sz="2200" b="0" i="1" smtClean="0">
                            <a:solidFill>
                              <a:schemeClr val="tx1">
                                <a:lumMod val="65000"/>
                                <a:lumOff val="35000"/>
                              </a:schemeClr>
                            </a:solidFill>
                            <a:latin typeface="Cambria Math" panose="02040503050406030204" pitchFamily="18" charset="0"/>
                          </a:rPr>
                        </m:ctrlPr>
                      </m:accPr>
                      <m:e>
                        <m:r>
                          <m:rPr>
                            <m:sty m:val="p"/>
                          </m:rPr>
                          <a:rPr lang="en-US" sz="2200" b="0" i="0" smtClean="0">
                            <a:solidFill>
                              <a:schemeClr val="tx1">
                                <a:lumMod val="65000"/>
                                <a:lumOff val="35000"/>
                              </a:schemeClr>
                            </a:solidFill>
                            <a:latin typeface="Cambria Math" charset="0"/>
                          </a:rPr>
                          <m:t>O</m:t>
                        </m:r>
                      </m:e>
                    </m:acc>
                    <m:d>
                      <m:dPr>
                        <m:ctrlPr>
                          <a:rPr lang="en-US" sz="2200" b="0" i="1" smtClean="0">
                            <a:solidFill>
                              <a:schemeClr val="tx1">
                                <a:lumMod val="65000"/>
                                <a:lumOff val="35000"/>
                              </a:schemeClr>
                            </a:solidFill>
                            <a:latin typeface="Cambria Math" panose="02040503050406030204" pitchFamily="18" charset="0"/>
                          </a:rPr>
                        </m:ctrlPr>
                      </m:dPr>
                      <m:e>
                        <m:r>
                          <a:rPr lang="en-US" sz="2200" i="1" smtClean="0">
                            <a:solidFill>
                              <a:schemeClr val="tx1">
                                <a:lumMod val="65000"/>
                                <a:lumOff val="35000"/>
                              </a:schemeClr>
                            </a:solidFill>
                            <a:latin typeface="Cambria Math" charset="0"/>
                            <a:ea typeface="Cambria Math" charset="0"/>
                            <a:cs typeface="Cambria Math" charset="0"/>
                          </a:rPr>
                          <m:t>∙</m:t>
                        </m:r>
                      </m:e>
                    </m:d>
                  </m:oMath>
                </a14:m>
                <a:r>
                  <a:rPr lang="en-US" sz="2200" dirty="0">
                    <a:solidFill>
                      <a:schemeClr val="tx1">
                        <a:lumMod val="65000"/>
                        <a:lumOff val="35000"/>
                      </a:schemeClr>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2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9" name="TextBox 8"/>
              <p:cNvSpPr txBox="1">
                <a:spLocks noRot="1" noChangeAspect="1" noMove="1" noResize="1" noEditPoints="1" noAdjustHandles="1" noChangeArrowheads="1" noChangeShapeType="1" noTextEdit="1"/>
              </p:cNvSpPr>
              <p:nvPr/>
            </p:nvSpPr>
            <p:spPr>
              <a:xfrm>
                <a:off x="8049066" y="2486877"/>
                <a:ext cx="3100401" cy="441596"/>
              </a:xfrm>
              <a:prstGeom prst="rect">
                <a:avLst/>
              </a:prstGeom>
              <a:blipFill>
                <a:blip r:embed="rId4"/>
                <a:stretch>
                  <a:fillRect t="-5556" r="-1224" b="-25000"/>
                </a:stretch>
              </a:blipFill>
            </p:spPr>
            <p:txBody>
              <a:bodyPr/>
              <a:lstStyle/>
              <a:p>
                <a:r>
                  <a:rPr lang="en-US">
                    <a:noFill/>
                  </a:rPr>
                  <a:t> </a:t>
                </a:r>
              </a:p>
            </p:txBody>
          </p:sp>
        </mc:Fallback>
      </mc:AlternateContent>
      <p:sp>
        <p:nvSpPr>
          <p:cNvPr id="10" name="Content Placeholder 2"/>
          <p:cNvSpPr txBox="1">
            <a:spLocks/>
          </p:cNvSpPr>
          <p:nvPr/>
        </p:nvSpPr>
        <p:spPr>
          <a:xfrm>
            <a:off x="838200" y="3558660"/>
            <a:ext cx="10515600" cy="238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Font typeface="Arial"/>
              <a:buNone/>
            </a:pPr>
            <a:endParaRPr lang="en-US" sz="3200" dirty="0">
              <a:latin typeface="Calibri" panose="020F0502020204030204" pitchFamily="34" charset="0"/>
              <a:ea typeface="Palatino" charset="0"/>
              <a:cs typeface="Calibri" panose="020F0502020204030204" pitchFamily="34" charset="0"/>
            </a:endParaRPr>
          </a:p>
        </p:txBody>
      </p:sp>
      <p:sp>
        <p:nvSpPr>
          <p:cNvPr id="11" name="Title 1">
            <a:extLst>
              <a:ext uri="{FF2B5EF4-FFF2-40B4-BE49-F238E27FC236}">
                <a16:creationId xmlns:a16="http://schemas.microsoft.com/office/drawing/2014/main" id="{1ED859FA-8DAD-B34F-82C8-6779102CFF0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Theorem</a:t>
            </a:r>
          </a:p>
        </p:txBody>
      </p:sp>
      <p:sp>
        <p:nvSpPr>
          <p:cNvPr id="6" name="Content Placeholder 2">
            <a:extLst>
              <a:ext uri="{FF2B5EF4-FFF2-40B4-BE49-F238E27FC236}">
                <a16:creationId xmlns:a16="http://schemas.microsoft.com/office/drawing/2014/main" id="{44E61058-DA54-0E4B-947F-46C3A460B028}"/>
              </a:ext>
            </a:extLst>
          </p:cNvPr>
          <p:cNvSpPr txBox="1">
            <a:spLocks/>
          </p:cNvSpPr>
          <p:nvPr/>
        </p:nvSpPr>
        <p:spPr>
          <a:xfrm>
            <a:off x="633867" y="5943599"/>
            <a:ext cx="10515600" cy="71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Minor caveat: Assumes Alice does not draw far too many samples. Usually ok.</a:t>
            </a:r>
          </a:p>
        </p:txBody>
      </p:sp>
      <p:sp>
        <p:nvSpPr>
          <p:cNvPr id="8" name="TextBox 7">
            <a:extLst>
              <a:ext uri="{FF2B5EF4-FFF2-40B4-BE49-F238E27FC236}">
                <a16:creationId xmlns:a16="http://schemas.microsoft.com/office/drawing/2014/main" id="{1D0D2FE7-24B0-ED48-ABA1-F989B6A38CF7}"/>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113624398"/>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43077"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4"/>
          <a:stretch>
            <a:fillRect/>
          </a:stretch>
        </p:blipFill>
        <p:spPr>
          <a:xfrm>
            <a:off x="2488738" y="4205887"/>
            <a:ext cx="1307351" cy="1978855"/>
          </a:xfrm>
          <a:prstGeom prst="rect">
            <a:avLst/>
          </a:prstGeom>
        </p:spPr>
      </p:pic>
      <p:sp>
        <p:nvSpPr>
          <p:cNvPr id="24" name="Oval 23"/>
          <p:cNvSpPr/>
          <p:nvPr/>
        </p:nvSpPr>
        <p:spPr>
          <a:xfrm>
            <a:off x="2800084" y="3238066"/>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51" y="3510379"/>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10" y="316601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8" y="375204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502" y="386882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3876944" y="5634009"/>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876944" y="5634009"/>
                <a:ext cx="1388906" cy="492443"/>
              </a:xfrm>
              <a:prstGeom prst="rect">
                <a:avLst/>
              </a:prstGeom>
              <a:blipFill>
                <a:blip r:embed="rId5"/>
                <a:stretch>
                  <a:fillRect l="-6306" t="-1315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b="0" i="1" smtClean="0">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smtClean="0">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6"/>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502618" y="2750054"/>
                <a:ext cx="2973644" cy="892552"/>
              </a:xfrm>
              <a:prstGeom prst="rect">
                <a:avLst/>
              </a:prstGeom>
              <a:noFill/>
            </p:spPr>
            <p:txBody>
              <a:bodyPr wrap="square" rtlCol="0">
                <a:spAutoFit/>
              </a:bodyPr>
              <a:lstStyle/>
              <a:p>
                <a:pPr algn="ctr"/>
                <a14:m>
                  <m:oMath xmlns:m="http://schemas.openxmlformats.org/officeDocument/2006/math">
                    <m:r>
                      <a:rPr lang="en-US" sz="2600" i="1" dirty="0" smtClean="0">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p>
              <a:p>
                <a:pPr algn="ctr"/>
                <a:r>
                  <a:rPr lang="en-US" sz="26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600" b="0" i="1" smtClean="0">
                        <a:latin typeface="Cambria Math" charset="0"/>
                        <a:ea typeface="Cambria Math" charset="0"/>
                        <a:cs typeface="Cambria Math" charset="0"/>
                      </a:rPr>
                      <m:t>𝑓</m:t>
                    </m:r>
                    <m:r>
                      <a:rPr lang="en-US" sz="2600" b="0" i="1" smtClean="0">
                        <a:latin typeface="Cambria Math" charset="0"/>
                        <a:ea typeface="Cambria Math" charset="0"/>
                        <a:cs typeface="Cambria Math" charset="0"/>
                      </a:rPr>
                      <m:t>∈</m:t>
                    </m:r>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502618" y="2750054"/>
                <a:ext cx="2973644" cy="892552"/>
              </a:xfrm>
              <a:prstGeom prst="rect">
                <a:avLst/>
              </a:prstGeom>
              <a:blipFill>
                <a:blip r:embed="rId7"/>
                <a:stretch>
                  <a:fillRect t="-5634" b="-16901"/>
                </a:stretch>
              </a:blipFill>
            </p:spPr>
            <p:txBody>
              <a:bodyPr/>
              <a:lstStyle/>
              <a:p>
                <a:r>
                  <a:rPr lang="en-US">
                    <a:noFill/>
                  </a:rPr>
                  <a:t> </a:t>
                </a:r>
              </a:p>
            </p:txBody>
          </p:sp>
        </mc:Fallback>
      </mc:AlternateContent>
      <p:cxnSp>
        <p:nvCxnSpPr>
          <p:cNvPr id="41" name="Straight Arrow Connector 40"/>
          <p:cNvCxnSpPr>
            <a:stCxn id="40" idx="1"/>
            <a:endCxn id="18" idx="3"/>
          </p:cNvCxnSpPr>
          <p:nvPr/>
        </p:nvCxnSpPr>
        <p:spPr>
          <a:xfrm flipH="1">
            <a:off x="3937176" y="3196330"/>
            <a:ext cx="565442" cy="3920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8"/>
                <a:stretch>
                  <a:fillRect l="-4839" r="-1613"/>
                </a:stretch>
              </a:blipFill>
            </p:spPr>
            <p:txBody>
              <a:bodyPr/>
              <a:lstStyle/>
              <a:p>
                <a:r>
                  <a:rPr lang="en-US">
                    <a:noFill/>
                  </a:rPr>
                  <a:t> </a:t>
                </a:r>
              </a:p>
            </p:txBody>
          </p:sp>
        </mc:Fallback>
      </mc:AlternateContent>
      <p:sp>
        <p:nvSpPr>
          <p:cNvPr id="3" name="Freeform 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9"/>
                <a:stretch>
                  <a:fillRect l="-5128" r="-2564" b="-16667"/>
                </a:stretch>
              </a:blipFill>
            </p:spPr>
            <p:txBody>
              <a:bodyPr/>
              <a:lstStyle/>
              <a:p>
                <a:r>
                  <a:rPr lang="en-US">
                    <a:noFill/>
                  </a:rPr>
                  <a:t> </a:t>
                </a:r>
              </a:p>
            </p:txBody>
          </p:sp>
        </mc:Fallback>
      </mc:AlternateContent>
      <p:sp>
        <p:nvSpPr>
          <p:cNvPr id="6" name="Oval 5"/>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DB47BAD1-0734-D44B-A58F-337D155265E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22" name="TextBox 21">
            <a:extLst>
              <a:ext uri="{FF2B5EF4-FFF2-40B4-BE49-F238E27FC236}">
                <a16:creationId xmlns:a16="http://schemas.microsoft.com/office/drawing/2014/main" id="{30B15F68-F4FD-6C42-8DAD-C12509918715}"/>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683023261"/>
      </p:ext>
    </p:extLst>
  </p:cSld>
  <p:clrMapOvr>
    <a:masterClrMapping/>
  </p:clrMapOvr>
  <mc:AlternateContent xmlns:mc="http://schemas.openxmlformats.org/markup-compatibility/2006" xmlns:p14="http://schemas.microsoft.com/office/powerpoint/2010/main">
    <mc:Choice Requires="p14">
      <p:transition spd="slow" p14:dur="2000" advTm="111107"/>
    </mc:Choice>
    <mc:Fallback xmlns="">
      <p:transition spd="slow" advTm="111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7" grpId="0" animBg="1"/>
      <p:bldP spid="28" grpId="0" animBg="1"/>
      <p:bldP spid="30" grpId="0"/>
      <p:bldP spid="40" grpId="0"/>
      <p:bldP spid="16" grpId="0"/>
      <p:bldP spid="3" grpId="0" animBg="1"/>
      <p:bldP spid="4" grpId="0"/>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443068"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29"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5" y="4948377"/>
                <a:ext cx="53790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1</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5" y="4948377"/>
                <a:ext cx="537904" cy="492443"/>
              </a:xfrm>
              <a:prstGeom prst="rect">
                <a:avLst/>
              </a:prstGeom>
              <a:blipFill>
                <a:blip r:embed="rId4"/>
                <a:stretch>
                  <a:fillRect l="-2326" b="-17949"/>
                </a:stretch>
              </a:blipFill>
            </p:spPr>
            <p:txBody>
              <a:bodyPr/>
              <a:lstStyle/>
              <a:p>
                <a:r>
                  <a:rPr lang="en-US">
                    <a:noFill/>
                  </a:rPr>
                  <a:t> </a:t>
                </a:r>
              </a:p>
            </p:txBody>
          </p:sp>
        </mc:Fallback>
      </mc:AlternateContent>
      <p:cxnSp>
        <p:nvCxnSpPr>
          <p:cNvPr id="19" name="Straight Arrow Connector 18"/>
          <p:cNvCxnSpPr/>
          <p:nvPr/>
        </p:nvCxnSpPr>
        <p:spPr>
          <a:xfrm>
            <a:off x="3796080"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800075"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42"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01" y="3166011"/>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49"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3"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33" name="Freeform 3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Rectangle 3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5" name="Oval 34"/>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Oval 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B7DD5691-A773-624B-830A-A5D7C2D107A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61ADC397-456C-6D4F-B8E2-BBFFC14D920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898990128"/>
      </p:ext>
    </p:extLst>
  </p:cSld>
  <p:clrMapOvr>
    <a:masterClrMapping/>
  </p:clrMapOvr>
  <mc:AlternateContent xmlns:mc="http://schemas.openxmlformats.org/markup-compatibility/2006" xmlns:p14="http://schemas.microsoft.com/office/powerpoint/2010/main">
    <mc:Choice Requires="p14">
      <p:transition spd="slow" p14:dur="2000" advTm="17812"/>
    </mc:Choice>
    <mc:Fallback xmlns="">
      <p:transition spd="slow" advTm="17812"/>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12EF0CC3-7DBF-2645-B720-AFC783599AD5}"/>
              </a:ext>
            </a:extLst>
          </p:cNvPr>
          <p:cNvSpPr/>
          <p:nvPr/>
        </p:nvSpPr>
        <p:spPr>
          <a:xfrm>
            <a:off x="3322502" y="3162917"/>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455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2</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45599" cy="492443"/>
              </a:xfrm>
              <a:prstGeom prst="rect">
                <a:avLst/>
              </a:prstGeom>
              <a:blipFill>
                <a:blip r:embed="rId4"/>
                <a:stretch>
                  <a:fillRect l="-2273" b="-17949"/>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166543"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0"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4"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0411D79-FF1B-FF4A-AAD9-B5A15864C79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E4D787AC-6D26-F74B-AE14-C8504911C317}"/>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624998536"/>
      </p:ext>
    </p:extLst>
  </p:cSld>
  <p:clrMapOvr>
    <a:masterClrMapping/>
  </p:clrMapOvr>
  <mc:AlternateContent xmlns:mc="http://schemas.openxmlformats.org/markup-compatibility/2006" xmlns:p14="http://schemas.microsoft.com/office/powerpoint/2010/main">
    <mc:Choice Requires="p14">
      <p:transition spd="slow" p14:dur="2000" advTm="14183"/>
    </mc:Choice>
    <mc:Fallback xmlns="">
      <p:transition spd="slow" advTm="14183"/>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3251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4</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32517"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00070"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D31F3320-28E2-EC41-BD08-BD39DEF8546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12CB1342-8EE7-334B-B566-DFD143A0E2F9}"/>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27" name="Content Placeholder 2">
                <a:extLst>
                  <a:ext uri="{FF2B5EF4-FFF2-40B4-BE49-F238E27FC236}">
                    <a16:creationId xmlns:a16="http://schemas.microsoft.com/office/drawing/2014/main" id="{12CB1342-8EE7-334B-B566-DFD143A0E2F9}"/>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6E9A30D-9442-AF40-A560-0F2A6D151EA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0897421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TextBox 67">
            <a:extLst>
              <a:ext uri="{FF2B5EF4-FFF2-40B4-BE49-F238E27FC236}">
                <a16:creationId xmlns:a16="http://schemas.microsoft.com/office/drawing/2014/main" id="{3A20081D-D855-0F4E-99CB-DEF84096708E}"/>
              </a:ext>
            </a:extLst>
          </p:cNvPr>
          <p:cNvSpPr txBox="1"/>
          <p:nvPr/>
        </p:nvSpPr>
        <p:spPr>
          <a:xfrm>
            <a:off x="11727305" y="6488668"/>
            <a:ext cx="464695" cy="369332"/>
          </a:xfrm>
          <a:prstGeom prst="rect">
            <a:avLst/>
          </a:prstGeom>
          <a:noFill/>
        </p:spPr>
        <p:txBody>
          <a:bodyPr wrap="square" rtlCol="0">
            <a:spAutoFit/>
          </a:bodyPr>
          <a:lstStyle/>
          <a:p>
            <a:r>
              <a:rPr lang="en-US" dirty="0"/>
              <a:t>6</a:t>
            </a:r>
          </a:p>
        </p:txBody>
      </p:sp>
    </p:spTree>
    <p:custDataLst>
      <p:tags r:id="rId1"/>
    </p:custDataLst>
    <p:extLst>
      <p:ext uri="{BB962C8B-B14F-4D97-AF65-F5344CB8AC3E}">
        <p14:creationId xmlns:p14="http://schemas.microsoft.com/office/powerpoint/2010/main" val="3419561559"/>
      </p:ext>
    </p:extLst>
  </p:cSld>
  <p:clrMapOvr>
    <a:masterClrMapping/>
  </p:clrMapOvr>
  <mc:AlternateContent xmlns:mc="http://schemas.openxmlformats.org/markup-compatibility/2006">
    <mc:Choice xmlns:p14="http://schemas.microsoft.com/office/powerpoint/2010/main" Requires="p14">
      <p:transition spd="slow" p14:dur="2000" advTm="124479"/>
    </mc:Choice>
    <mc:Fallback>
      <p:transition spd="slow" advTm="124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6252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𝑀</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625299"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21846" y="465999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63588" y="47030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EB8BC96-2AEB-3F4A-9A13-4A069FF67C9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4FD7C6B2-2454-1A41-A306-2DB1EDB59A27}"/>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0" name="Content Placeholder 2">
                <a:extLst>
                  <a:ext uri="{FF2B5EF4-FFF2-40B4-BE49-F238E27FC236}">
                    <a16:creationId xmlns:a16="http://schemas.microsoft.com/office/drawing/2014/main" id="{4FD7C6B2-2454-1A41-A306-2DB1EDB59A27}"/>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33F96358-2A16-D44E-86BF-553132EB497B}"/>
              </a:ext>
            </a:extLst>
          </p:cNvPr>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75E0E631-4DC3-9142-9F7B-6DF8513B06C1}"/>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90197919"/>
      </p:ext>
    </p:extLst>
  </p:cSld>
  <p:clrMapOvr>
    <a:masterClrMapping/>
  </p:clrMapOvr>
  <mc:AlternateContent xmlns:mc="http://schemas.openxmlformats.org/markup-compatibility/2006" xmlns:p14="http://schemas.microsoft.com/office/powerpoint/2010/main">
    <mc:Choice Requires="p14">
      <p:transition spd="slow" p14:dur="2000" advTm="34994"/>
    </mc:Choice>
    <mc:Fallback xmlns="">
      <p:transition spd="slow" advTm="34994"/>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C770724-97B7-D741-B43C-3F08E92233E2}"/>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5F69F46-CAE4-784B-946D-8C0E1CC6B328}"/>
                  </a:ext>
                </a:extLst>
              </p:cNvPr>
              <p:cNvSpPr/>
              <p:nvPr/>
            </p:nvSpPr>
            <p:spPr>
              <a:xfrm>
                <a:off x="655851" y="3270233"/>
                <a:ext cx="10880298"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chemeClr val="tx1"/>
                    </a:solidFill>
                    <a:latin typeface="Calibri" panose="020F0502020204030204" pitchFamily="34" charset="0"/>
                    <a:ea typeface="Palatino" charset="0"/>
                    <a:cs typeface="Calibri" panose="020F0502020204030204" pitchFamily="34" charset="0"/>
                  </a:rPr>
                  <a:t>Lemma</a:t>
                </a:r>
                <a:r>
                  <a:rPr lang="en-US" sz="2800" b="1" dirty="0">
                    <a:solidFill>
                      <a:schemeClr val="tx1"/>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b="1" dirty="0" err="1">
                    <a:solidFill>
                      <a:schemeClr val="tx1">
                        <a:lumMod val="65000"/>
                        <a:lumOff val="35000"/>
                      </a:schemeClr>
                    </a:solidFill>
                    <a:latin typeface="Calibri" panose="020F0502020204030204" pitchFamily="34" charset="0"/>
                    <a:ea typeface="Palatino" charset="0"/>
                    <a:cs typeface="Calibri" panose="020F0502020204030204" pitchFamily="34" charset="0"/>
                  </a:rPr>
                  <a:t>Yatracos</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mr-IN" sz="2000" b="1" dirty="0">
                    <a:solidFill>
                      <a:schemeClr val="tx1">
                        <a:lumMod val="65000"/>
                        <a:lumOff val="35000"/>
                      </a:schemeClr>
                    </a:solidFill>
                    <a:latin typeface="Calibri" panose="020F0502020204030204" pitchFamily="34" charset="0"/>
                    <a:ea typeface="Palatino" charset="0"/>
                    <a:cs typeface="Palatino" charset="0"/>
                  </a:rPr>
                  <a:t>’</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85]</a:t>
                </a:r>
                <a:r>
                  <a:rPr lang="en-US" sz="2400" dirty="0">
                    <a:latin typeface="Calibri" panose="020F0502020204030204" pitchFamily="34" charset="0"/>
                    <a:ea typeface="Palatino" charset="0"/>
                    <a:cs typeface="Calibri" panose="020F0502020204030204" pitchFamily="34" charset="0"/>
                  </a:rPr>
                  <a:t>  </a:t>
                </a:r>
                <a:r>
                  <a:rPr lang="en-US" sz="2600" dirty="0">
                    <a:solidFill>
                      <a:schemeClr val="tx1"/>
                    </a:solidFill>
                    <a:latin typeface="Calibri" panose="020F0502020204030204" pitchFamily="34" charset="0"/>
                    <a:ea typeface="Palatino" charset="0"/>
                    <a:cs typeface="Calibri" panose="020F0502020204030204" pitchFamily="34" charset="0"/>
                  </a:rPr>
                  <a:t>Suppose </a:t>
                </a:r>
                <a14:m>
                  <m:oMath xmlns:m="http://schemas.openxmlformats.org/officeDocument/2006/math">
                    <m:r>
                      <a:rPr lang="en-US" sz="2600" b="0" i="1" smtClean="0">
                        <a:solidFill>
                          <a:schemeClr val="tx1"/>
                        </a:solidFill>
                        <a:latin typeface="Cambria Math" panose="02040503050406030204" pitchFamily="18" charset="0"/>
                        <a:ea typeface="Palatino" charset="0"/>
                        <a:cs typeface="Palatino" charset="0"/>
                      </a:rPr>
                      <m:t>𝑓</m:t>
                    </m:r>
                    <m:r>
                      <a:rPr lang="en-US" sz="2600" b="0" i="1" smtClean="0">
                        <a:solidFill>
                          <a:schemeClr val="tx1"/>
                        </a:solidFill>
                        <a:latin typeface="Cambria Math" panose="02040503050406030204" pitchFamily="18" charset="0"/>
                        <a:ea typeface="Palatino" charset="0"/>
                        <a:cs typeface="Palatino" charset="0"/>
                      </a:rPr>
                      <m:t>∈</m:t>
                    </m:r>
                    <m:r>
                      <a:rPr lang="en-US" sz="2600" b="0" i="1" smtClean="0">
                        <a:solidFill>
                          <a:schemeClr val="tx1"/>
                        </a:solidFill>
                        <a:latin typeface="Cambria Math" panose="02040503050406030204" pitchFamily="18" charset="0"/>
                        <a:ea typeface="Cambria Math" panose="02040503050406030204" pitchFamily="18" charset="0"/>
                        <a:cs typeface="Palatino" charset="0"/>
                      </a:rPr>
                      <m:t>ℱ</m:t>
                    </m:r>
                  </m:oMath>
                </a14:m>
                <a:r>
                  <a:rPr lang="en-US" sz="2600" dirty="0">
                    <a:solidFill>
                      <a:schemeClr val="tx1"/>
                    </a:solidFill>
                    <a:latin typeface="Calibri" panose="020F0502020204030204" pitchFamily="34" charset="0"/>
                    <a:ea typeface="Palatino" charset="0"/>
                    <a:cs typeface="Calibri" panose="020F0502020204030204" pitchFamily="34" charset="0"/>
                  </a:rPr>
                  <a:t> is an unknown distr. Suppose </a:t>
                </a:r>
                <a14:m>
                  <m:oMath xmlns:m="http://schemas.openxmlformats.org/officeDocument/2006/math">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1</m:t>
                        </m:r>
                      </m:sub>
                    </m:sSub>
                    <m:r>
                      <a:rPr lang="en-US" sz="2600" b="0" i="1" smtClean="0">
                        <a:solidFill>
                          <a:schemeClr val="tx1"/>
                        </a:solidFill>
                        <a:latin typeface="Cambria Math" charset="0"/>
                        <a:ea typeface="Palatino" charset="0"/>
                        <a:cs typeface="Palatino" charset="0"/>
                      </a:rPr>
                      <m:t>,…,</m:t>
                    </m:r>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b="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𝑀</m:t>
                        </m:r>
                      </m:sub>
                    </m:sSub>
                  </m:oMath>
                </a14:m>
                <a:r>
                  <a:rPr lang="en-US" sz="2600" dirty="0">
                    <a:solidFill>
                      <a:schemeClr val="tx1"/>
                    </a:solidFill>
                    <a:latin typeface="Calibri" panose="020F0502020204030204" pitchFamily="34" charset="0"/>
                    <a:ea typeface="Palatino" charset="0"/>
                    <a:cs typeface="Calibri" panose="020F0502020204030204" pitchFamily="34" charset="0"/>
                  </a:rPr>
                  <a:t> are distributions such that </a:t>
                </a:r>
                <a14:m>
                  <m:oMath xmlns:m="http://schemas.openxmlformats.org/officeDocument/2006/math">
                    <m:limLow>
                      <m:limLowPr>
                        <m:ctrlPr>
                          <a:rPr lang="en-US" sz="2600" b="0" i="1" smtClean="0">
                            <a:solidFill>
                              <a:schemeClr val="tx1"/>
                            </a:solidFill>
                            <a:latin typeface="Cambria Math" panose="02040503050406030204" pitchFamily="18" charset="0"/>
                            <a:ea typeface="Palatino" charset="0"/>
                            <a:cs typeface="Palatino" charset="0"/>
                          </a:rPr>
                        </m:ctrlPr>
                      </m:limLowPr>
                      <m:e>
                        <m:r>
                          <m:rPr>
                            <m:sty m:val="p"/>
                          </m:rPr>
                          <a:rPr lang="en-US" sz="2600" b="0" i="0" smtClean="0">
                            <a:solidFill>
                              <a:schemeClr val="tx1"/>
                            </a:solidFill>
                            <a:latin typeface="Cambria Math" charset="0"/>
                            <a:ea typeface="Palatino" charset="0"/>
                            <a:cs typeface="Palatino" charset="0"/>
                          </a:rPr>
                          <m:t>min</m:t>
                        </m:r>
                      </m:e>
                      <m:lim>
                        <m:r>
                          <a:rPr lang="en-US" sz="2600" i="1">
                            <a:solidFill>
                              <a:schemeClr val="tx1"/>
                            </a:solidFill>
                            <a:latin typeface="Cambria Math" charset="0"/>
                            <a:ea typeface="Palatino" charset="0"/>
                            <a:cs typeface="Palatino" charset="0"/>
                          </a:rPr>
                          <m:t>𝑖</m:t>
                        </m:r>
                      </m:lim>
                    </m:limLow>
                    <m:sSub>
                      <m:sSubPr>
                        <m:ctrlPr>
                          <a:rPr lang="en-US" sz="2600" i="1" smtClean="0">
                            <a:solidFill>
                              <a:schemeClr val="tx1"/>
                            </a:solidFill>
                            <a:latin typeface="Cambria Math" panose="02040503050406030204" pitchFamily="18" charset="0"/>
                            <a:ea typeface="Palatino" charset="0"/>
                            <a:cs typeface="Palatino" charset="0"/>
                          </a:rPr>
                        </m:ctrlPr>
                      </m:sSubPr>
                      <m:e>
                        <m:sSub>
                          <m:sSubPr>
                            <m:ctrlPr>
                              <a:rPr lang="en-US" sz="2600" i="1">
                                <a:solidFill>
                                  <a:schemeClr val="tx1"/>
                                </a:solidFill>
                                <a:latin typeface="Cambria Math" panose="02040503050406030204" pitchFamily="18" charset="0"/>
                                <a:ea typeface="Cambria Math" charset="0"/>
                                <a:cs typeface="Cambria Math" charset="0"/>
                              </a:rPr>
                            </m:ctrlPr>
                          </m:sSubPr>
                          <m:e>
                            <m:r>
                              <a:rPr lang="en-US" sz="2600" b="0" i="1" smtClean="0">
                                <a:solidFill>
                                  <a:schemeClr val="tx1"/>
                                </a:solidFill>
                                <a:latin typeface="Cambria Math" charset="0"/>
                                <a:ea typeface="Cambria Math" charset="0"/>
                                <a:cs typeface="Cambria Math" charset="0"/>
                              </a:rPr>
                              <m:t> </m:t>
                            </m:r>
                            <m:r>
                              <a:rPr lang="en-US" sz="2600" i="1">
                                <a:solidFill>
                                  <a:schemeClr val="tx1"/>
                                </a:solidFill>
                                <a:latin typeface="Cambria Math" charset="0"/>
                                <a:ea typeface="Cambria Math" charset="0"/>
                                <a:cs typeface="Cambria Math" charset="0"/>
                              </a:rPr>
                              <m:t>𝑑</m:t>
                            </m:r>
                          </m:e>
                          <m:sub>
                            <m:r>
                              <a:rPr lang="en-US" sz="2600" i="1">
                                <a:solidFill>
                                  <a:schemeClr val="tx1"/>
                                </a:solidFill>
                                <a:latin typeface="Cambria Math" charset="0"/>
                                <a:ea typeface="Cambria Math" charset="0"/>
                                <a:cs typeface="Cambria Math" charset="0"/>
                              </a:rPr>
                              <m:t>𝑇𝑉</m:t>
                            </m:r>
                          </m:sub>
                        </m:sSub>
                        <m:r>
                          <a:rPr lang="en-US" sz="2600" b="0" i="1" smtClean="0">
                            <a:solidFill>
                              <a:schemeClr val="tx1"/>
                            </a:solidFill>
                            <a:latin typeface="Cambria Math" charset="0"/>
                            <a:ea typeface="Cambria Math" charset="0"/>
                            <a:cs typeface="Cambria Math" charset="0"/>
                          </a:rPr>
                          <m:t>(</m:t>
                        </m:r>
                        <m:r>
                          <a:rPr lang="en-US" sz="2600" i="1">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𝑖</m:t>
                        </m:r>
                      </m:sub>
                    </m:sSub>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𝑓</m:t>
                    </m:r>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𝜖</m:t>
                    </m:r>
                  </m:oMath>
                </a14:m>
                <a:r>
                  <a:rPr lang="en-US" sz="2600" dirty="0">
                    <a:solidFill>
                      <a:schemeClr val="tx1"/>
                    </a:solidFill>
                    <a:latin typeface="Calibri" panose="020F0502020204030204" pitchFamily="34" charset="0"/>
                    <a:ea typeface="Palatino" charset="0"/>
                    <a:cs typeface="Calibri" panose="020F0502020204030204" pitchFamily="34" charset="0"/>
                  </a:rPr>
                  <a:t>. Then sample complexity to learn is </a:t>
                </a:r>
                <a14:m>
                  <m:oMath xmlns:m="http://schemas.openxmlformats.org/officeDocument/2006/math">
                    <m:r>
                      <a:rPr lang="en-US" sz="2600" b="0" i="1" smtClean="0">
                        <a:solidFill>
                          <a:schemeClr val="tx1"/>
                        </a:solidFill>
                        <a:latin typeface="Cambria Math" charset="0"/>
                        <a:ea typeface="Palatino" charset="0"/>
                        <a:cs typeface="Palatino" charset="0"/>
                      </a:rPr>
                      <m:t>𝑂</m:t>
                    </m:r>
                    <m:r>
                      <a:rPr lang="en-US" sz="2600" b="0" i="1" smtClean="0">
                        <a:solidFill>
                          <a:schemeClr val="tx1"/>
                        </a:solidFill>
                        <a:latin typeface="Cambria Math" charset="0"/>
                        <a:ea typeface="Palatino" charset="0"/>
                        <a:cs typeface="Palatino" charset="0"/>
                      </a:rPr>
                      <m:t>(</m:t>
                    </m:r>
                    <m:func>
                      <m:funcPr>
                        <m:ctrlPr>
                          <a:rPr lang="en-US" sz="2600" b="0" i="1" smtClean="0">
                            <a:solidFill>
                              <a:schemeClr val="tx1"/>
                            </a:solidFill>
                            <a:latin typeface="Cambria Math" panose="02040503050406030204" pitchFamily="18" charset="0"/>
                            <a:ea typeface="Palatino" charset="0"/>
                            <a:cs typeface="Palatino" charset="0"/>
                          </a:rPr>
                        </m:ctrlPr>
                      </m:funcPr>
                      <m:fName>
                        <m:r>
                          <m:rPr>
                            <m:sty m:val="p"/>
                          </m:rPr>
                          <a:rPr lang="en-US" sz="2600" b="0" i="0" smtClean="0">
                            <a:solidFill>
                              <a:schemeClr val="tx1"/>
                            </a:solidFill>
                            <a:latin typeface="Cambria Math" charset="0"/>
                            <a:ea typeface="Palatino" charset="0"/>
                            <a:cs typeface="Palatino" charset="0"/>
                          </a:rPr>
                          <m:t>log</m:t>
                        </m:r>
                      </m:fName>
                      <m:e>
                        <m:r>
                          <a:rPr lang="en-US" sz="2600" b="0" i="1" smtClean="0">
                            <a:solidFill>
                              <a:schemeClr val="tx1"/>
                            </a:solidFill>
                            <a:latin typeface="Cambria Math" charset="0"/>
                            <a:ea typeface="Palatino" charset="0"/>
                            <a:cs typeface="Palatino" charset="0"/>
                          </a:rPr>
                          <m:t>𝑀</m:t>
                        </m:r>
                        <m:r>
                          <a:rPr lang="en-US" sz="2600" b="0" i="1" smtClean="0">
                            <a:solidFill>
                              <a:schemeClr val="tx1"/>
                            </a:solidFill>
                            <a:latin typeface="Cambria Math" charset="0"/>
                            <a:ea typeface="Palatino" charset="0"/>
                            <a:cs typeface="Palatino" charset="0"/>
                          </a:rPr>
                          <m:t>/</m:t>
                        </m:r>
                        <m:sSup>
                          <m:sSupPr>
                            <m:ctrlPr>
                              <a:rPr lang="en-US" sz="2600" b="0" i="1" smtClean="0">
                                <a:solidFill>
                                  <a:schemeClr val="tx1"/>
                                </a:solidFill>
                                <a:latin typeface="Cambria Math" panose="02040503050406030204" pitchFamily="18" charset="0"/>
                                <a:ea typeface="Palatino" charset="0"/>
                                <a:cs typeface="Palatino" charset="0"/>
                              </a:rPr>
                            </m:ctrlPr>
                          </m:sSupPr>
                          <m:e>
                            <m:r>
                              <a:rPr lang="en-US" sz="2600" b="0" i="1" smtClean="0">
                                <a:solidFill>
                                  <a:schemeClr val="tx1"/>
                                </a:solidFill>
                                <a:latin typeface="Cambria Math" charset="0"/>
                                <a:ea typeface="Palatino" charset="0"/>
                                <a:cs typeface="Palatino" charset="0"/>
                              </a:rPr>
                              <m:t>𝜖</m:t>
                            </m:r>
                          </m:e>
                          <m:sup>
                            <m:r>
                              <a:rPr lang="en-US" sz="2600" b="0" i="1" smtClean="0">
                                <a:solidFill>
                                  <a:schemeClr val="tx1"/>
                                </a:solidFill>
                                <a:latin typeface="Cambria Math" charset="0"/>
                                <a:ea typeface="Palatino" charset="0"/>
                                <a:cs typeface="Palatino" charset="0"/>
                              </a:rPr>
                              <m:t>2</m:t>
                            </m:r>
                          </m:sup>
                        </m:sSup>
                        <m:r>
                          <a:rPr lang="en-US" sz="2600" b="0" i="1" smtClean="0">
                            <a:solidFill>
                              <a:schemeClr val="tx1"/>
                            </a:solidFill>
                            <a:latin typeface="Cambria Math" charset="0"/>
                            <a:ea typeface="Palatino" charset="0"/>
                            <a:cs typeface="Palatino" charset="0"/>
                          </a:rPr>
                          <m:t>)</m:t>
                        </m:r>
                      </m:e>
                    </m:func>
                  </m:oMath>
                </a14:m>
                <a:r>
                  <a:rPr lang="en-US" sz="2600"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9" name="Rounded Rectangle 8">
                <a:extLst>
                  <a:ext uri="{FF2B5EF4-FFF2-40B4-BE49-F238E27FC236}">
                    <a16:creationId xmlns:a16="http://schemas.microsoft.com/office/drawing/2014/main" id="{45F69F46-CAE4-784B-946D-8C0E1CC6B328}"/>
                  </a:ext>
                </a:extLst>
              </p:cNvPr>
              <p:cNvSpPr>
                <a:spLocks noRot="1" noChangeAspect="1" noMove="1" noResize="1" noEditPoints="1" noAdjustHandles="1" noChangeArrowheads="1" noChangeShapeType="1" noTextEdit="1"/>
              </p:cNvSpPr>
              <p:nvPr/>
            </p:nvSpPr>
            <p:spPr>
              <a:xfrm>
                <a:off x="655851" y="3270233"/>
                <a:ext cx="10880298" cy="1603675"/>
              </a:xfrm>
              <a:prstGeom prst="roundRect">
                <a:avLst/>
              </a:prstGeom>
              <a:blipFill>
                <a:blip r:embed="rId5"/>
                <a:stretch>
                  <a:fillRect l="-116" b="-2290"/>
                </a:stretch>
              </a:blipFill>
              <a:ln w="381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94D5C130-349C-BE40-AE88-F8B273C4EF8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2170142947"/>
      </p:ext>
    </p:extLst>
  </p:cSld>
  <p:clrMapOvr>
    <a:masterClrMapping/>
  </p:clrMapOvr>
  <mc:AlternateContent xmlns:mc="http://schemas.openxmlformats.org/markup-compatibility/2006" xmlns:p14="http://schemas.microsoft.com/office/powerpoint/2010/main">
    <mc:Choice Requires="p14">
      <p:transition spd="slow" p14:dur="2000" advTm="43526"/>
    </mc:Choice>
    <mc:Fallback xmlns="">
      <p:transition spd="slow" advTm="4352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Run finite cover alg. to find “best” distr. with </a:t>
                </a:r>
                <a14:m>
                  <m:oMath xmlns:m="http://schemas.openxmlformats.org/officeDocument/2006/math">
                    <m:r>
                      <a:rPr lang="en-US" sz="2600" b="0" i="1" smtClean="0">
                        <a:latin typeface="Cambria Math" charset="0"/>
                        <a:ea typeface="Palatino" charset="0"/>
                        <a:cs typeface="Palatino" charset="0"/>
                      </a:rPr>
                      <m:t>𝑂</m:t>
                    </m:r>
                    <m:d>
                      <m:dPr>
                        <m:ctrlPr>
                          <a:rPr lang="en-US" sz="2600" b="0" i="1" smtClean="0">
                            <a:latin typeface="Cambria Math" panose="02040503050406030204" pitchFamily="18" charset="0"/>
                            <a:ea typeface="Palatino" charset="0"/>
                            <a:cs typeface="Palatino" charset="0"/>
                          </a:rPr>
                        </m:ctrlPr>
                      </m:dPr>
                      <m:e>
                        <m:func>
                          <m:funcPr>
                            <m:ctrlPr>
                              <a:rPr lang="en-US" sz="2600" b="0" i="1" smtClean="0">
                                <a:latin typeface="Cambria Math" panose="02040503050406030204" pitchFamily="18" charset="0"/>
                                <a:ea typeface="Palatino" charset="0"/>
                                <a:cs typeface="Palatino" charset="0"/>
                              </a:rPr>
                            </m:ctrlPr>
                          </m:funcPr>
                          <m:fName>
                            <m:r>
                              <m:rPr>
                                <m:sty m:val="p"/>
                              </m:rPr>
                              <a:rPr lang="en-US" sz="2600" b="0" i="0" smtClean="0">
                                <a:latin typeface="Cambria Math" charset="0"/>
                                <a:ea typeface="Palatino" charset="0"/>
                                <a:cs typeface="Palatino" charset="0"/>
                              </a:rPr>
                              <m:t>log</m:t>
                            </m:r>
                          </m:fName>
                          <m:e>
                            <m:r>
                              <a:rPr lang="en-US" sz="2600" b="0" i="1" smtClean="0">
                                <a:latin typeface="Cambria Math" charset="0"/>
                                <a:ea typeface="Palatino" charset="0"/>
                                <a:cs typeface="Palatino" charset="0"/>
                              </a:rPr>
                              <m:t>𝑀</m:t>
                            </m:r>
                          </m:e>
                        </m:func>
                        <m:r>
                          <a:rPr lang="en-US" sz="2600" b="0" i="1" smtClean="0">
                            <a:latin typeface="Cambria Math" charset="0"/>
                            <a:ea typeface="Palatino" charset="0"/>
                            <a:cs typeface="Palatino" charset="0"/>
                          </a:rPr>
                          <m:t>/</m:t>
                        </m:r>
                        <m:sSup>
                          <m:sSupPr>
                            <m:ctrlPr>
                              <a:rPr lang="en-US" sz="2600" b="0" i="1" smtClean="0">
                                <a:latin typeface="Cambria Math" panose="02040503050406030204" pitchFamily="18" charset="0"/>
                                <a:ea typeface="Palatino" charset="0"/>
                                <a:cs typeface="Palatino" charset="0"/>
                              </a:rPr>
                            </m:ctrlPr>
                          </m:sSupPr>
                          <m:e>
                            <m:r>
                              <a:rPr lang="en-US" sz="2600" b="0" i="1" smtClean="0">
                                <a:latin typeface="Cambria Math" charset="0"/>
                                <a:ea typeface="Palatino" charset="0"/>
                                <a:cs typeface="Palatino" charset="0"/>
                              </a:rPr>
                              <m:t>𝜖</m:t>
                            </m:r>
                          </m:e>
                          <m:sup>
                            <m:r>
                              <a:rPr lang="en-US" sz="2600" b="0" i="1"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solidFill>
                      <a:prstClr val="black"/>
                    </a:solidFill>
                    <a:latin typeface="Calibri" panose="020F0502020204030204" pitchFamily="34" charset="0"/>
                    <a:ea typeface="Palatino" charset="0"/>
                    <a:cs typeface="Calibri" panose="020F0502020204030204" pitchFamily="34" charset="0"/>
                  </a:rPr>
                  <a:t>Hence, sample complexity is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gn="ctr">
                  <a:lnSpc>
                    <a:spcPct val="100000"/>
                  </a:lnSpc>
                  <a:spcBef>
                    <a:spcPts val="0"/>
                  </a:spcBef>
                  <a:buClr>
                    <a:schemeClr val="bg1"/>
                  </a:buClr>
                  <a:defRPr/>
                </a:pPr>
                <a14:m>
                  <m:oMath xmlns:m="http://schemas.openxmlformats.org/officeDocument/2006/math">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func>
                          <m:funcPr>
                            <m:ctrlPr>
                              <a:rPr lang="en-US" sz="2600" i="1">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latin typeface="Cambria Math" charset="0"/>
                                <a:ea typeface="Palatino" charset="0"/>
                                <a:cs typeface="Palatino" charset="0"/>
                              </a:rPr>
                              <m:t>𝑀</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r>
                      <a:rPr lang="en-US" sz="2600" b="0" i="1" smtClean="0">
                        <a:latin typeface="Cambria Math" charset="0"/>
                        <a:ea typeface="Palatino" charset="0"/>
                        <a:cs typeface="Palatino" charset="0"/>
                      </a:rPr>
                      <m:t>=</m:t>
                    </m:r>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r>
                          <a:rPr lang="en-US" sz="2600" i="1">
                            <a:solidFill>
                              <a:srgbClr val="4273B6"/>
                            </a:solidFill>
                            <a:latin typeface="Cambria Math" charset="0"/>
                            <a:ea typeface="Palatino" charset="0"/>
                            <a:cs typeface="Palatino" charset="0"/>
                          </a:rPr>
                          <m:t>𝑡</m:t>
                        </m:r>
                        <m:func>
                          <m:funcPr>
                            <m:ctrlPr>
                              <a:rPr lang="en-US" sz="2600" i="1" smtClean="0">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solidFill>
                                  <a:srgbClr val="FF0000"/>
                                </a:solidFill>
                                <a:latin typeface="Cambria Math" charset="0"/>
                                <a:ea typeface="Palatino" charset="0"/>
                                <a:cs typeface="Palatino" charset="0"/>
                              </a:rPr>
                              <m:t>𝑚</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oMath>
                </a14:m>
                <a:r>
                  <a:rPr lang="en-US" sz="2600" dirty="0">
                    <a:solidFill>
                      <a:prstClr val="black"/>
                    </a:solidFill>
                    <a:latin typeface="Calibri" panose="020F0502020204030204" pitchFamily="34" charset="0"/>
                    <a:ea typeface="Palatino" charset="0"/>
                    <a:cs typeface="Calibri" panose="020F0502020204030204" pitchFamily="34" charset="0"/>
                  </a:rPr>
                  <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3" name="TextBox 2"/>
          <p:cNvSpPr txBox="1"/>
          <p:nvPr/>
        </p:nvSpPr>
        <p:spPr>
          <a:xfrm>
            <a:off x="10783431" y="4696664"/>
            <a:ext cx="3706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t>
            </a:r>
          </a:p>
        </p:txBody>
      </p:sp>
      <p:cxnSp>
        <p:nvCxnSpPr>
          <p:cNvPr id="6" name="Straight Arrow Connector 5"/>
          <p:cNvCxnSpPr>
            <a:cxnSpLocks/>
          </p:cNvCxnSpPr>
          <p:nvPr/>
        </p:nvCxnSpPr>
        <p:spPr>
          <a:xfrm flipV="1">
            <a:off x="1745456" y="4241800"/>
            <a:ext cx="1569244" cy="10376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4635" y="5279438"/>
            <a:ext cx="2381641" cy="492443"/>
          </a:xfrm>
          <a:prstGeom prst="rect">
            <a:avLst/>
          </a:prstGeom>
          <a:noFill/>
        </p:spPr>
        <p:txBody>
          <a:bodyPr wrap="square" rtlCol="0">
            <a:spAutoFit/>
          </a:bodyPr>
          <a:lstStyle/>
          <a:p>
            <a:r>
              <a:rPr lang="en-US" sz="2600" dirty="0">
                <a:latin typeface="Calibri" panose="020F0502020204030204" pitchFamily="34" charset="0"/>
                <a:ea typeface="Palatino" charset="0"/>
                <a:cs typeface="Calibri" panose="020F0502020204030204" pitchFamily="34" charset="0"/>
              </a:rPr>
              <a:t>Initial samples</a:t>
            </a:r>
          </a:p>
        </p:txBody>
      </p:sp>
      <p:cxnSp>
        <p:nvCxnSpPr>
          <p:cNvPr id="11" name="Straight Arrow Connector 10"/>
          <p:cNvCxnSpPr>
            <a:cxnSpLocks/>
          </p:cNvCxnSpPr>
          <p:nvPr/>
        </p:nvCxnSpPr>
        <p:spPr>
          <a:xfrm flipV="1">
            <a:off x="4499811" y="4397529"/>
            <a:ext cx="1" cy="760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6276" y="5158329"/>
            <a:ext cx="2899040" cy="892552"/>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Samples for finite cover algorithm</a:t>
            </a:r>
          </a:p>
        </p:txBody>
      </p:sp>
      <p:sp>
        <p:nvSpPr>
          <p:cNvPr id="13" name="Title 1">
            <a:extLst>
              <a:ext uri="{FF2B5EF4-FFF2-40B4-BE49-F238E27FC236}">
                <a16:creationId xmlns:a16="http://schemas.microsoft.com/office/drawing/2014/main" id="{2B21980A-6D17-DF47-887C-75498B24A74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cxnSp>
        <p:nvCxnSpPr>
          <p:cNvPr id="15" name="Straight Arrow Connector 14">
            <a:extLst>
              <a:ext uri="{FF2B5EF4-FFF2-40B4-BE49-F238E27FC236}">
                <a16:creationId xmlns:a16="http://schemas.microsoft.com/office/drawing/2014/main" id="{8656BAA9-82A8-E746-A6C9-17365482E3E8}"/>
              </a:ext>
            </a:extLst>
          </p:cNvPr>
          <p:cNvCxnSpPr>
            <a:cxnSpLocks/>
          </p:cNvCxnSpPr>
          <p:nvPr/>
        </p:nvCxnSpPr>
        <p:spPr>
          <a:xfrm flipH="1" flipV="1">
            <a:off x="6540500" y="4241800"/>
            <a:ext cx="964346" cy="916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F601C-FD2C-8F42-A8F0-FC15F085E2BF}"/>
              </a:ext>
            </a:extLst>
          </p:cNvPr>
          <p:cNvSpPr txBox="1"/>
          <p:nvPr/>
        </p:nvSpPr>
        <p:spPr>
          <a:xfrm>
            <a:off x="5941310" y="5158329"/>
            <a:ext cx="2915082" cy="800219"/>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Typically negligible.</a:t>
            </a:r>
          </a:p>
          <a:p>
            <a:pPr algn="ctr"/>
            <a:r>
              <a:rPr lang="en-US" sz="2000" dirty="0">
                <a:solidFill>
                  <a:schemeClr val="tx1">
                    <a:lumMod val="75000"/>
                    <a:lumOff val="25000"/>
                  </a:schemeClr>
                </a:solidFill>
                <a:latin typeface="Calibri" panose="020F0502020204030204" pitchFamily="34" charset="0"/>
                <a:ea typeface="Palatino" charset="0"/>
                <a:cs typeface="Calibri" panose="020F0502020204030204" pitchFamily="34" charset="0"/>
              </a:rPr>
              <a:t>(trust me)</a:t>
            </a:r>
          </a:p>
        </p:txBody>
      </p:sp>
      <p:sp>
        <p:nvSpPr>
          <p:cNvPr id="20" name="TextBox 19">
            <a:extLst>
              <a:ext uri="{FF2B5EF4-FFF2-40B4-BE49-F238E27FC236}">
                <a16:creationId xmlns:a16="http://schemas.microsoft.com/office/drawing/2014/main" id="{321DA1D6-2EDE-484C-95FC-5021EE0587EB}"/>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79982907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20" name="Rectangle 19"/>
              <p:cNvSpPr/>
              <p:nvPr/>
            </p:nvSpPr>
            <p:spPr>
              <a:xfrm>
                <a:off x="838200" y="5176351"/>
                <a:ext cx="4737322" cy="782843"/>
              </a:xfrm>
              <a:prstGeom prst="rect">
                <a:avLst/>
              </a:prstGeom>
            </p:spPr>
            <p:txBody>
              <a:bodyPr wrap="none">
                <a:spAutoFit/>
              </a:bodyPr>
              <a:lstStyle/>
              <a:p>
                <a:r>
                  <a:rPr lang="en-US" sz="2800" baseline="30000" dirty="0">
                    <a:ea typeface="Palatino" charset="0"/>
                    <a:cs typeface="Palatino" charset="0"/>
                  </a:rPr>
                  <a:t>*</a:t>
                </a:r>
                <a14:m>
                  <m:oMath xmlns:m="http://schemas.openxmlformats.org/officeDocument/2006/math">
                    <m:r>
                      <a:rPr lang="en-US" sz="2800" i="1" smtClean="0">
                        <a:latin typeface="Cambria Math" charset="0"/>
                        <a:ea typeface="Palatino" charset="0"/>
                        <a:cs typeface="Palatino" charset="0"/>
                      </a:rPr>
                      <m:t>𝐾𝐿</m:t>
                    </m:r>
                    <m:d>
                      <m:dPr>
                        <m:ctrlPr>
                          <a:rPr lang="en-US" sz="2800" i="1">
                            <a:latin typeface="Cambria Math" panose="02040503050406030204" pitchFamily="18" charset="0"/>
                            <a:ea typeface="Palatino" charset="0"/>
                            <a:cs typeface="Palatino" charset="0"/>
                          </a:rPr>
                        </m:ctrlPr>
                      </m:dPr>
                      <m:e>
                        <m:r>
                          <a:rPr lang="en-US" sz="2800" b="0" i="1" smtClean="0">
                            <a:latin typeface="Cambria Math" charset="0"/>
                            <a:ea typeface="Palatino" charset="0"/>
                            <a:cs typeface="Palatino" charset="0"/>
                          </a:rPr>
                          <m:t>𝑓</m:t>
                        </m:r>
                        <m:r>
                          <a:rPr lang="en-US" sz="2800" i="1">
                            <a:latin typeface="Cambria Math" charset="0"/>
                            <a:ea typeface="Palatino" charset="0"/>
                            <a:cs typeface="Palatino" charset="0"/>
                          </a:rPr>
                          <m:t>,</m:t>
                        </m:r>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e>
                    </m:d>
                    <m:r>
                      <a:rPr lang="en-US" sz="2800" i="1">
                        <a:latin typeface="Cambria Math" charset="0"/>
                        <a:ea typeface="Palatino" charset="0"/>
                        <a:cs typeface="Palatino" charset="0"/>
                      </a:rPr>
                      <m:t>=</m:t>
                    </m:r>
                    <m:nary>
                      <m:naryPr>
                        <m:subHide m:val="on"/>
                        <m:supHide m:val="on"/>
                        <m:ctrlPr>
                          <a:rPr lang="en-US" sz="2800" i="1">
                            <a:latin typeface="Cambria Math" panose="02040503050406030204" pitchFamily="18" charset="0"/>
                            <a:ea typeface="Palatino" charset="0"/>
                            <a:cs typeface="Palatino" charset="0"/>
                          </a:rPr>
                        </m:ctrlPr>
                      </m:naryPr>
                      <m:sub/>
                      <m:sup/>
                      <m:e>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func>
                          <m:funcPr>
                            <m:ctrlPr>
                              <a:rPr lang="en-US" sz="2800" i="1">
                                <a:latin typeface="Cambria Math" panose="02040503050406030204" pitchFamily="18" charset="0"/>
                                <a:ea typeface="Palatino" charset="0"/>
                                <a:cs typeface="Palatino" charset="0"/>
                              </a:rPr>
                            </m:ctrlPr>
                          </m:funcPr>
                          <m:fName>
                            <m:r>
                              <m:rPr>
                                <m:sty m:val="p"/>
                              </m:rPr>
                              <a:rPr lang="en-US" sz="2800">
                                <a:latin typeface="Cambria Math" charset="0"/>
                                <a:ea typeface="Palatino" charset="0"/>
                                <a:cs typeface="Palatino" charset="0"/>
                              </a:rPr>
                              <m:t>log</m:t>
                            </m:r>
                          </m:fName>
                          <m:e>
                            <m:f>
                              <m:fPr>
                                <m:ctrlPr>
                                  <a:rPr lang="en-US" sz="2800" i="1">
                                    <a:latin typeface="Cambria Math" panose="02040503050406030204" pitchFamily="18" charset="0"/>
                                    <a:ea typeface="Palatino" charset="0"/>
                                    <a:cs typeface="Palatino" charset="0"/>
                                  </a:rPr>
                                </m:ctrlPr>
                              </m:fPr>
                              <m:num>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num>
                              <m:den>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den>
                            </m:f>
                          </m:e>
                        </m:func>
                        <m:r>
                          <a:rPr lang="en-US" sz="2800" i="1">
                            <a:latin typeface="Cambria Math" charset="0"/>
                            <a:ea typeface="Palatino" charset="0"/>
                            <a:cs typeface="Palatino" charset="0"/>
                          </a:rPr>
                          <m:t> </m:t>
                        </m:r>
                        <m:r>
                          <m:rPr>
                            <m:sty m:val="p"/>
                          </m:rPr>
                          <a:rPr lang="en-US" sz="2800">
                            <a:latin typeface="Cambria Math" charset="0"/>
                            <a:ea typeface="Palatino" charset="0"/>
                            <a:cs typeface="Palatino" charset="0"/>
                          </a:rPr>
                          <m:t>d</m:t>
                        </m:r>
                        <m:r>
                          <a:rPr lang="en-US" sz="2800" i="1">
                            <a:latin typeface="Cambria Math" charset="0"/>
                            <a:ea typeface="Palatino" charset="0"/>
                            <a:cs typeface="Palatino" charset="0"/>
                          </a:rPr>
                          <m:t>𝑥</m:t>
                        </m:r>
                      </m:e>
                    </m:nary>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838200" y="5176351"/>
                <a:ext cx="4737322" cy="782843"/>
              </a:xfrm>
              <a:prstGeom prst="rect">
                <a:avLst/>
              </a:prstGeom>
              <a:blipFill rotWithShape="0">
                <a:blip r:embed="rId4"/>
                <a:stretch>
                  <a:fillRect l="-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21" name="Rounded Rectangle 20"/>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5"/>
                <a:stretch>
                  <a:fillRect l="-377" b="-2290"/>
                </a:stretch>
              </a:blipFill>
              <a:ln w="38100">
                <a:solidFill>
                  <a:schemeClr val="tx1"/>
                </a:solid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6827B5AE-888F-BC41-8560-A662B6A0D67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7" name="TextBox 6">
            <a:extLst>
              <a:ext uri="{FF2B5EF4-FFF2-40B4-BE49-F238E27FC236}">
                <a16:creationId xmlns:a16="http://schemas.microsoft.com/office/drawing/2014/main" id="{21135299-DA16-9A40-B55E-5DFEFDA6C063}"/>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456199799"/>
      </p:ext>
    </p:extLst>
  </p:cSld>
  <p:clrMapOvr>
    <a:masterClrMapping/>
  </p:clrMapOvr>
  <mc:AlternateContent xmlns:mc="http://schemas.openxmlformats.org/markup-compatibility/2006" xmlns:p14="http://schemas.microsoft.com/office/powerpoint/2010/main">
    <mc:Choice Requires="p14">
      <p:transition spd="slow" p14:dur="2000" advTm="31414"/>
    </mc:Choice>
    <mc:Fallback xmlns="">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3491852"/>
                <a:ext cx="10515600" cy="51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about other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𝑝</m:t>
                        </m:r>
                      </m:sub>
                    </m:sSub>
                  </m:oMath>
                </a14:m>
                <a:r>
                  <a:rPr lang="en-US" sz="2600" dirty="0">
                    <a:latin typeface="Calibri" panose="020F0502020204030204" pitchFamily="34" charset="0"/>
                    <a:ea typeface="Palatino" charset="0"/>
                    <a:cs typeface="Calibri" panose="020F0502020204030204" pitchFamily="34" charset="0"/>
                  </a:rPr>
                  <a:t>-norms (</a:t>
                </a:r>
                <a14:m>
                  <m:oMath xmlns:m="http://schemas.openxmlformats.org/officeDocument/2006/math">
                    <m:r>
                      <a:rPr lang="en-US" sz="2600" b="0" i="1" smtClean="0">
                        <a:latin typeface="Cambria Math" charset="0"/>
                        <a:ea typeface="Palatino" charset="0"/>
                        <a:cs typeface="Palatino" charset="0"/>
                      </a:rPr>
                      <m:t>𝑝</m:t>
                    </m:r>
                    <m:r>
                      <a:rPr lang="en-US" sz="2600" b="0" i="1" smtClean="0">
                        <a:latin typeface="Cambria Math" charset="0"/>
                        <a:ea typeface="Palatino" charset="0"/>
                        <a:cs typeface="Palatino" charset="0"/>
                      </a:rPr>
                      <m:t>&gt;1</m:t>
                    </m:r>
                  </m:oMath>
                </a14:m>
                <a:r>
                  <a:rPr lang="en-US" sz="2600" dirty="0">
                    <a:latin typeface="Calibri" panose="020F0502020204030204" pitchFamily="34" charset="0"/>
                    <a:ea typeface="Palatino" charset="0"/>
                    <a:cs typeface="Calibri" panose="020F0502020204030204" pitchFamily="34" charset="0"/>
                  </a:rPr>
                  <a:t>)? </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3491852"/>
                <a:ext cx="10515600" cy="516060"/>
              </a:xfrm>
              <a:prstGeom prst="rect">
                <a:avLst/>
              </a:prstGeom>
              <a:blipFill>
                <a:blip r:embed="rId4"/>
                <a:stretch>
                  <a:fillRect l="-965" t="-7143"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838200" y="402696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sSub>
                      <m:sSubPr>
                        <m:ctrlPr>
                          <a:rPr lang="en-US" sz="2800" b="0" i="1" smtClean="0">
                            <a:solidFill>
                              <a:schemeClr val="tx1"/>
                            </a:solidFill>
                            <a:latin typeface="Cambria Math" panose="02040503050406030204" pitchFamily="18" charset="0"/>
                            <a:ea typeface="Palatino" charset="0"/>
                            <a:cs typeface="Palatino" charset="0"/>
                          </a:rPr>
                        </m:ctrlPr>
                      </m:sSubPr>
                      <m:e>
                        <m:d>
                          <m:dPr>
                            <m:begChr m:val="‖"/>
                            <m:endChr m:val="‖"/>
                            <m:ctrlPr>
                              <a:rPr lang="en-US" sz="2800" b="0" i="1" smtClean="0">
                                <a:solidFill>
                                  <a:schemeClr val="tx1"/>
                                </a:solidFill>
                                <a:latin typeface="Cambria Math" panose="02040503050406030204" pitchFamily="18" charset="0"/>
                                <a:ea typeface="Palatino" charset="0"/>
                                <a:cs typeface="Palatino" charset="0"/>
                              </a:rPr>
                            </m:ctrlPr>
                          </m:dPr>
                          <m:e>
                            <m:r>
                              <a:rPr lang="en-US" sz="2800" b="0" i="1" smtClean="0">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b="0" i="1" smtClean="0">
                                    <a:solidFill>
                                      <a:schemeClr val="tx1"/>
                                    </a:solidFill>
                                    <a:latin typeface="Cambria Math" panose="02040503050406030204" pitchFamily="18" charset="0"/>
                                    <a:ea typeface="Palatino" charset="0"/>
                                    <a:cs typeface="Palatino" charset="0"/>
                                  </a:rPr>
                                </m:ctrlPr>
                              </m:accPr>
                              <m:e>
                                <m:r>
                                  <a:rPr lang="en-US" sz="2800" b="0" i="1" smtClean="0">
                                    <a:solidFill>
                                      <a:schemeClr val="tx1"/>
                                    </a:solidFill>
                                    <a:latin typeface="Cambria Math" charset="0"/>
                                    <a:ea typeface="Palatino" charset="0"/>
                                    <a:cs typeface="Palatino" charset="0"/>
                                  </a:rPr>
                                  <m:t>𝑓</m:t>
                                </m:r>
                              </m:e>
                            </m:acc>
                          </m:e>
                        </m:d>
                      </m:e>
                      <m:sub>
                        <m:r>
                          <a:rPr lang="en-US" sz="2800" b="0" i="1" smtClean="0">
                            <a:solidFill>
                              <a:schemeClr val="tx1"/>
                            </a:solidFill>
                            <a:latin typeface="Cambria Math" charset="0"/>
                            <a:ea typeface="Palatino" charset="0"/>
                            <a:cs typeface="Palatino" charset="0"/>
                          </a:rPr>
                          <m:t>𝑝</m:t>
                        </m:r>
                      </m:sub>
                    </m:sSub>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7" name="Rounded Rectangle 6"/>
              <p:cNvSpPr>
                <a:spLocks noRot="1" noChangeAspect="1" noMove="1" noResize="1" noEditPoints="1" noAdjustHandles="1" noChangeArrowheads="1" noChangeShapeType="1" noTextEdit="1"/>
              </p:cNvSpPr>
              <p:nvPr/>
            </p:nvSpPr>
            <p:spPr>
              <a:xfrm>
                <a:off x="838200" y="4026963"/>
                <a:ext cx="10062116" cy="1603675"/>
              </a:xfrm>
              <a:prstGeom prst="roundRect">
                <a:avLst/>
              </a:prstGeom>
              <a:blipFill>
                <a:blip r:embed="rId5"/>
                <a:stretch>
                  <a:fillRect l="-377" t="-1538"/>
                </a:stretch>
              </a:blipFill>
              <a:ln w="38100">
                <a:solidFill>
                  <a:schemeClr val="tx1"/>
                </a:solid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29D17DCE-C6B7-0A48-ABAB-D7C45A0D13D7}"/>
              </a:ext>
            </a:extLst>
          </p:cNvPr>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B8FC7A3-BFDE-3745-BB64-8F2218D528F5}"/>
                  </a:ext>
                </a:extLst>
              </p:cNvPr>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11" name="Rounded Rectangle 10">
                <a:extLst>
                  <a:ext uri="{FF2B5EF4-FFF2-40B4-BE49-F238E27FC236}">
                    <a16:creationId xmlns:a16="http://schemas.microsoft.com/office/drawing/2014/main" id="{DB8FC7A3-BFDE-3745-BB64-8F2218D528F5}"/>
                  </a:ext>
                </a:extLst>
              </p:cNvPr>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6"/>
                <a:stretch>
                  <a:fillRect l="-377" b="-2290"/>
                </a:stretch>
              </a:blipFill>
              <a:ln w="38100">
                <a:solidFill>
                  <a:schemeClr val="tx1"/>
                </a:solidFill>
              </a:ln>
            </p:spPr>
            <p:txBody>
              <a:bodyPr/>
              <a:lstStyle/>
              <a:p>
                <a:r>
                  <a:rPr lang="en-US">
                    <a:noFill/>
                  </a:rPr>
                  <a:t> </a:t>
                </a:r>
              </a:p>
            </p:txBody>
          </p:sp>
        </mc:Fallback>
      </mc:AlternateContent>
      <p:sp>
        <p:nvSpPr>
          <p:cNvPr id="12" name="Title 1">
            <a:extLst>
              <a:ext uri="{FF2B5EF4-FFF2-40B4-BE49-F238E27FC236}">
                <a16:creationId xmlns:a16="http://schemas.microsoft.com/office/drawing/2014/main" id="{B73F0BDA-1A96-614A-8FB3-F83113E1F48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9" name="TextBox 8">
            <a:extLst>
              <a:ext uri="{FF2B5EF4-FFF2-40B4-BE49-F238E27FC236}">
                <a16:creationId xmlns:a16="http://schemas.microsoft.com/office/drawing/2014/main" id="{D02899AB-A65D-4341-8926-1FDBC97EC5EE}"/>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805392337"/>
      </p:ext>
    </p:extLst>
  </p:cSld>
  <p:clrMapOvr>
    <a:masterClrMapping/>
  </p:clrMapOvr>
  <mc:AlternateContent xmlns:mc="http://schemas.openxmlformats.org/markup-compatibility/2006" xmlns:p14="http://schemas.microsoft.com/office/powerpoint/2010/main">
    <mc:Choice Requires="p14">
      <p:transition spd="slow" p14:dur="2000" advTm="17051"/>
    </mc:Choice>
    <mc:Fallback xmlns="">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xmlns="">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4"/>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21908719"/>
      </p:ext>
    </p:extLst>
  </p:cSld>
  <p:clrMapOvr>
    <a:masterClrMapping/>
  </p:clrMapOvr>
  <mc:AlternateContent xmlns:mc="http://schemas.openxmlformats.org/markup-compatibility/2006" xmlns:p14="http://schemas.microsoft.com/office/powerpoint/2010/main">
    <mc:Choice Requires="p14">
      <p:transition spd="slow" p14:dur="2000" advTm="5388"/>
    </mc:Choice>
    <mc:Fallback xmlns="">
      <p:transition spd="slow" advTm="53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mc:AlternateContent xmlns:mc="http://schemas.openxmlformats.org/markup-compatibility/2006" xmlns:p14="http://schemas.microsoft.com/office/powerpoint/2010/main">
    <mc:Choice Requires="p14">
      <p:transition spd="slow" p14:dur="2000" advTm="521"/>
    </mc:Choice>
    <mc:Fallback xmlns="">
      <p:transition spd="slow" advTm="521"/>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be “Markovian”, i.e. depends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
        <p:nvSpPr>
          <p:cNvPr id="71" name="TextBox 70">
            <a:extLst>
              <a:ext uri="{FF2B5EF4-FFF2-40B4-BE49-F238E27FC236}">
                <a16:creationId xmlns:a16="http://schemas.microsoft.com/office/drawing/2014/main" id="{D9245AB4-7FF2-2240-81F2-8785D7D6C38D}"/>
              </a:ext>
            </a:extLst>
          </p:cNvPr>
          <p:cNvSpPr txBox="1"/>
          <p:nvPr/>
        </p:nvSpPr>
        <p:spPr>
          <a:xfrm>
            <a:off x="11727305" y="6488668"/>
            <a:ext cx="464695"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1058993574"/>
      </p:ext>
    </p:extLst>
  </p:cSld>
  <p:clrMapOvr>
    <a:masterClrMapping/>
  </p:clrMapOvr>
  <mc:AlternateContent xmlns:mc="http://schemas.openxmlformats.org/markup-compatibility/2006">
    <mc:Choice xmlns:p14="http://schemas.microsoft.com/office/powerpoint/2010/main" Requires="p14">
      <p:transition spd="slow" p14:dur="2000" advTm="31884"/>
    </mc:Choice>
    <mc:Fallback>
      <p:transition spd="slow" advTm="31884"/>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xmlns="">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xmlns="">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xmlns="">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xmlns="">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xmlns="">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xmlns="">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xmlns="">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xmlns="">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xmlns="">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pPr/>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xmlns="">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xmlns="">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xmlns="">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01226314"/>
      </p:ext>
    </p:extLst>
  </p:cSld>
  <p:clrMapOvr>
    <a:masterClrMapping/>
  </p:clrMapOvr>
  <mc:AlternateContent xmlns:mc="http://schemas.openxmlformats.org/markup-compatibility/2006" xmlns:p14="http://schemas.microsoft.com/office/powerpoint/2010/main">
    <mc:Choice Requires="p14">
      <p:transition spd="slow" p14:dur="2000" advTm="2482"/>
    </mc:Choice>
    <mc:Fallback xmlns="">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2124317"/>
      </p:ext>
    </p:extLst>
  </p:cSld>
  <p:clrMapOvr>
    <a:masterClrMapping/>
  </p:clrMapOvr>
  <mc:AlternateContent xmlns:mc="http://schemas.openxmlformats.org/markup-compatibility/2006" xmlns:p14="http://schemas.microsoft.com/office/powerpoint/2010/main">
    <mc:Choice Requires="p14">
      <p:transition spd="slow" p14:dur="2000" advTm="7285"/>
    </mc:Choice>
    <mc:Fallback xmlns="">
      <p:transition spd="slow" advTm="7285"/>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94722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7333002"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7278775"/>
      </p:ext>
    </p:extLst>
  </p:cSld>
  <p:clrMapOvr>
    <a:masterClrMapping/>
  </p:clrMapOvr>
  <mc:AlternateContent xmlns:mc="http://schemas.openxmlformats.org/markup-compatibility/2006" xmlns:p14="http://schemas.microsoft.com/office/powerpoint/2010/main">
    <mc:Choice Requires="p14">
      <p:transition spd="slow" p14:dur="2000" advTm="7285"/>
    </mc:Choice>
    <mc:Fallback xmlns="">
      <p:transition spd="slow" advTm="7285"/>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53413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50052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
        <p:nvSpPr>
          <p:cNvPr id="68" name="TextBox 67">
            <a:extLst>
              <a:ext uri="{FF2B5EF4-FFF2-40B4-BE49-F238E27FC236}">
                <a16:creationId xmlns:a16="http://schemas.microsoft.com/office/drawing/2014/main" id="{FAFAEB52-54FD-144A-AB65-239B58C93C68}"/>
              </a:ext>
            </a:extLst>
          </p:cNvPr>
          <p:cNvSpPr txBox="1"/>
          <p:nvPr/>
        </p:nvSpPr>
        <p:spPr>
          <a:xfrm>
            <a:off x="11727305" y="6488668"/>
            <a:ext cx="464695" cy="369332"/>
          </a:xfrm>
          <a:prstGeom prst="rect">
            <a:avLst/>
          </a:prstGeom>
          <a:noFill/>
        </p:spPr>
        <p:txBody>
          <a:bodyPr wrap="square" rtlCol="0">
            <a:spAutoFit/>
          </a:bodyPr>
          <a:lstStyle/>
          <a:p>
            <a:r>
              <a:rPr lang="en-US" dirty="0"/>
              <a:t>7</a:t>
            </a:r>
          </a:p>
        </p:txBody>
      </p:sp>
    </p:spTree>
    <p:custDataLst>
      <p:tags r:id="rId1"/>
    </p:custDataLst>
    <p:extLst>
      <p:ext uri="{BB962C8B-B14F-4D97-AF65-F5344CB8AC3E}">
        <p14:creationId xmlns:p14="http://schemas.microsoft.com/office/powerpoint/2010/main" val="555715851"/>
      </p:ext>
    </p:extLst>
  </p:cSld>
  <p:clrMapOvr>
    <a:masterClrMapping/>
  </p:clrMapOvr>
  <mc:AlternateContent xmlns:mc="http://schemas.openxmlformats.org/markup-compatibility/2006">
    <mc:Choice xmlns:p14="http://schemas.microsoft.com/office/powerpoint/2010/main" Requires="p14">
      <p:transition spd="slow" p14:dur="2000" advTm="96754"/>
    </mc:Choice>
    <mc:Fallback>
      <p:transition spd="slow" advTm="967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9078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85273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xmlns="">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xmlns="">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8"/>
                <a:stretch>
                  <a:fillRect l="-1418" t="-149351" r="-1418"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0"/>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1"/>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1"/>
</p:tagLst>
</file>

<file path=ppt/tags/tag10.xml><?xml version="1.0" encoding="utf-8"?>
<p:tagLst xmlns:a="http://schemas.openxmlformats.org/drawingml/2006/main" xmlns:r="http://schemas.openxmlformats.org/officeDocument/2006/relationships" xmlns:p="http://schemas.openxmlformats.org/presentationml/2006/main">
  <p:tag name="TIMING" val="|31.2|16"/>
</p:tagLst>
</file>

<file path=ppt/tags/tag11.xml><?xml version="1.0" encoding="utf-8"?>
<p:tagLst xmlns:a="http://schemas.openxmlformats.org/drawingml/2006/main" xmlns:r="http://schemas.openxmlformats.org/officeDocument/2006/relationships" xmlns:p="http://schemas.openxmlformats.org/presentationml/2006/main">
  <p:tag name="TIMING" val="|17.5|27.3|10.7"/>
</p:tagLst>
</file>

<file path=ppt/tags/tag12.xml><?xml version="1.0" encoding="utf-8"?>
<p:tagLst xmlns:a="http://schemas.openxmlformats.org/drawingml/2006/main" xmlns:r="http://schemas.openxmlformats.org/officeDocument/2006/relationships" xmlns:p="http://schemas.openxmlformats.org/presentationml/2006/main">
  <p:tag name="TIMING" val="|143.8"/>
</p:tagLst>
</file>

<file path=ppt/tags/tag13.xml><?xml version="1.0" encoding="utf-8"?>
<p:tagLst xmlns:a="http://schemas.openxmlformats.org/drawingml/2006/main" xmlns:r="http://schemas.openxmlformats.org/officeDocument/2006/relationships" xmlns:p="http://schemas.openxmlformats.org/presentationml/2006/main">
  <p:tag name="TIMING" val="|143.8"/>
</p:tagLst>
</file>

<file path=ppt/tags/tag14.xml><?xml version="1.0" encoding="utf-8"?>
<p:tagLst xmlns:a="http://schemas.openxmlformats.org/drawingml/2006/main" xmlns:r="http://schemas.openxmlformats.org/officeDocument/2006/relationships" xmlns:p="http://schemas.openxmlformats.org/presentationml/2006/main">
  <p:tag name="TIMING" val="|24|14.1|36.2"/>
</p:tagLst>
</file>

<file path=ppt/tags/tag15.xml><?xml version="1.0" encoding="utf-8"?>
<p:tagLst xmlns:a="http://schemas.openxmlformats.org/drawingml/2006/main" xmlns:r="http://schemas.openxmlformats.org/officeDocument/2006/relationships" xmlns:p="http://schemas.openxmlformats.org/presentationml/2006/main">
  <p:tag name="TIMING" val="|24|14.1|36.2"/>
</p:tagLst>
</file>

<file path=ppt/tags/tag16.xml><?xml version="1.0" encoding="utf-8"?>
<p:tagLst xmlns:a="http://schemas.openxmlformats.org/drawingml/2006/main" xmlns:r="http://schemas.openxmlformats.org/officeDocument/2006/relationships" xmlns:p="http://schemas.openxmlformats.org/presentationml/2006/main">
  <p:tag name="TIMING" val="|24|14.1|36.2"/>
</p:tagLst>
</file>

<file path=ppt/tags/tag17.xml><?xml version="1.0" encoding="utf-8"?>
<p:tagLst xmlns:a="http://schemas.openxmlformats.org/drawingml/2006/main" xmlns:r="http://schemas.openxmlformats.org/officeDocument/2006/relationships" xmlns:p="http://schemas.openxmlformats.org/presentationml/2006/main">
  <p:tag name="TIMING" val="|25.9|10.2|2.9|7.6"/>
</p:tagLst>
</file>

<file path=ppt/tags/tag18.xml><?xml version="1.0" encoding="utf-8"?>
<p:tagLst xmlns:a="http://schemas.openxmlformats.org/drawingml/2006/main" xmlns:r="http://schemas.openxmlformats.org/officeDocument/2006/relationships" xmlns:p="http://schemas.openxmlformats.org/presentationml/2006/main">
  <p:tag name="TIMING" val="|7.4"/>
</p:tagLst>
</file>

<file path=ppt/tags/tag19.xml><?xml version="1.0" encoding="utf-8"?>
<p:tagLst xmlns:a="http://schemas.openxmlformats.org/drawingml/2006/main" xmlns:r="http://schemas.openxmlformats.org/officeDocument/2006/relationships" xmlns:p="http://schemas.openxmlformats.org/presentationml/2006/main">
  <p:tag name="TIMING" val="|64.1|1.7"/>
</p:tagLst>
</file>

<file path=ppt/tags/tag2.xml><?xml version="1.0" encoding="utf-8"?>
<p:tagLst xmlns:a="http://schemas.openxmlformats.org/drawingml/2006/main" xmlns:r="http://schemas.openxmlformats.org/officeDocument/2006/relationships" xmlns:p="http://schemas.openxmlformats.org/presentationml/2006/main">
  <p:tag name="TIMING" val="|14.1"/>
</p:tagLst>
</file>

<file path=ppt/tags/tag20.xml><?xml version="1.0" encoding="utf-8"?>
<p:tagLst xmlns:a="http://schemas.openxmlformats.org/drawingml/2006/main" xmlns:r="http://schemas.openxmlformats.org/officeDocument/2006/relationships" xmlns:p="http://schemas.openxmlformats.org/presentationml/2006/main">
  <p:tag name="TIMING" val="|64.1|1.7"/>
</p:tagLst>
</file>

<file path=ppt/tags/tag21.xml><?xml version="1.0" encoding="utf-8"?>
<p:tagLst xmlns:a="http://schemas.openxmlformats.org/drawingml/2006/main" xmlns:r="http://schemas.openxmlformats.org/officeDocument/2006/relationships" xmlns:p="http://schemas.openxmlformats.org/presentationml/2006/main">
  <p:tag name="TIMING" val="|64.1|1.7"/>
</p:tagLst>
</file>

<file path=ppt/tags/tag22.xml><?xml version="1.0" encoding="utf-8"?>
<p:tagLst xmlns:a="http://schemas.openxmlformats.org/drawingml/2006/main" xmlns:r="http://schemas.openxmlformats.org/officeDocument/2006/relationships" xmlns:p="http://schemas.openxmlformats.org/presentationml/2006/main">
  <p:tag name="TIMING" val="|28.3"/>
</p:tagLst>
</file>

<file path=ppt/tags/tag23.xml><?xml version="1.0" encoding="utf-8"?>
<p:tagLst xmlns:a="http://schemas.openxmlformats.org/drawingml/2006/main" xmlns:r="http://schemas.openxmlformats.org/officeDocument/2006/relationships" xmlns:p="http://schemas.openxmlformats.org/presentationml/2006/main">
  <p:tag name="TIMING" val="|46.1|3.2|10|8"/>
</p:tagLst>
</file>

<file path=ppt/tags/tag24.xml><?xml version="1.0" encoding="utf-8"?>
<p:tagLst xmlns:a="http://schemas.openxmlformats.org/drawingml/2006/main" xmlns:r="http://schemas.openxmlformats.org/officeDocument/2006/relationships" xmlns:p="http://schemas.openxmlformats.org/presentationml/2006/main">
  <p:tag name="TIMING" val="|0.5|0.2|1.1"/>
</p:tagLst>
</file>

<file path=ppt/tags/tag25.xml><?xml version="1.0" encoding="utf-8"?>
<p:tagLst xmlns:a="http://schemas.openxmlformats.org/drawingml/2006/main" xmlns:r="http://schemas.openxmlformats.org/officeDocument/2006/relationships" xmlns:p="http://schemas.openxmlformats.org/presentationml/2006/main">
  <p:tag name="TIMING" val="|38.8"/>
</p:tagLst>
</file>

<file path=ppt/tags/tag26.xml><?xml version="1.0" encoding="utf-8"?>
<p:tagLst xmlns:a="http://schemas.openxmlformats.org/drawingml/2006/main" xmlns:r="http://schemas.openxmlformats.org/officeDocument/2006/relationships" xmlns:p="http://schemas.openxmlformats.org/presentationml/2006/main">
  <p:tag name="TIMING" val="|17.6"/>
</p:tagLst>
</file>

<file path=ppt/tags/tag27.xml><?xml version="1.0" encoding="utf-8"?>
<p:tagLst xmlns:a="http://schemas.openxmlformats.org/drawingml/2006/main" xmlns:r="http://schemas.openxmlformats.org/officeDocument/2006/relationships" xmlns:p="http://schemas.openxmlformats.org/presentationml/2006/main">
  <p:tag name="TIMING" val="|0.4|0.4|0.1"/>
</p:tagLst>
</file>

<file path=ppt/tags/tag28.xml><?xml version="1.0" encoding="utf-8"?>
<p:tagLst xmlns:a="http://schemas.openxmlformats.org/drawingml/2006/main" xmlns:r="http://schemas.openxmlformats.org/officeDocument/2006/relationships" xmlns:p="http://schemas.openxmlformats.org/presentationml/2006/main">
  <p:tag name="TIMING" val="|2.3"/>
</p:tagLst>
</file>

<file path=ppt/tags/tag29.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67.3"/>
</p:tagLst>
</file>

<file path=ppt/tags/tag30.xml><?xml version="1.0" encoding="utf-8"?>
<p:tagLst xmlns:a="http://schemas.openxmlformats.org/drawingml/2006/main" xmlns:r="http://schemas.openxmlformats.org/officeDocument/2006/relationships" xmlns:p="http://schemas.openxmlformats.org/presentationml/2006/main">
  <p:tag name="TIMING" val="|0.2"/>
</p:tagLst>
</file>

<file path=ppt/tags/tag31.xml><?xml version="1.0" encoding="utf-8"?>
<p:tagLst xmlns:a="http://schemas.openxmlformats.org/drawingml/2006/main" xmlns:r="http://schemas.openxmlformats.org/officeDocument/2006/relationships" xmlns:p="http://schemas.openxmlformats.org/presentationml/2006/main">
  <p:tag name="TIMING" val="|0.5|0.2|1.1"/>
</p:tagLst>
</file>

<file path=ppt/tags/tag4.xml><?xml version="1.0" encoding="utf-8"?>
<p:tagLst xmlns:a="http://schemas.openxmlformats.org/drawingml/2006/main" xmlns:r="http://schemas.openxmlformats.org/officeDocument/2006/relationships" xmlns:p="http://schemas.openxmlformats.org/presentationml/2006/main">
  <p:tag name="TIMING" val="|67.3"/>
</p:tagLst>
</file>

<file path=ppt/tags/tag5.xml><?xml version="1.0" encoding="utf-8"?>
<p:tagLst xmlns:a="http://schemas.openxmlformats.org/drawingml/2006/main" xmlns:r="http://schemas.openxmlformats.org/officeDocument/2006/relationships" xmlns:p="http://schemas.openxmlformats.org/presentationml/2006/main">
  <p:tag name="TIMING" val="|7.6|15|31.5|12.4|26.4|10.4|9.2|6.9"/>
</p:tagLst>
</file>

<file path=ppt/tags/tag6.xml><?xml version="1.0" encoding="utf-8"?>
<p:tagLst xmlns:a="http://schemas.openxmlformats.org/drawingml/2006/main" xmlns:r="http://schemas.openxmlformats.org/officeDocument/2006/relationships" xmlns:p="http://schemas.openxmlformats.org/presentationml/2006/main">
  <p:tag name="TIMING" val="|0.6|5.6|5.1|22.2|27.4|0.5|0.6|16.6"/>
</p:tagLst>
</file>

<file path=ppt/tags/tag7.xml><?xml version="1.0" encoding="utf-8"?>
<p:tagLst xmlns:a="http://schemas.openxmlformats.org/drawingml/2006/main" xmlns:r="http://schemas.openxmlformats.org/officeDocument/2006/relationships" xmlns:p="http://schemas.openxmlformats.org/presentationml/2006/main">
  <p:tag name="TIMING" val="|3.2"/>
</p:tagLst>
</file>

<file path=ppt/tags/tag8.xml><?xml version="1.0" encoding="utf-8"?>
<p:tagLst xmlns:a="http://schemas.openxmlformats.org/drawingml/2006/main" xmlns:r="http://schemas.openxmlformats.org/officeDocument/2006/relationships" xmlns:p="http://schemas.openxmlformats.org/presentationml/2006/main">
  <p:tag name="TIMING" val="|97"/>
</p:tagLst>
</file>

<file path=ppt/tags/tag9.xml><?xml version="1.0" encoding="utf-8"?>
<p:tagLst xmlns:a="http://schemas.openxmlformats.org/drawingml/2006/main" xmlns:r="http://schemas.openxmlformats.org/officeDocument/2006/relationships" xmlns:p="http://schemas.openxmlformats.org/presentationml/2006/main">
  <p:tag name="TIMING" val="|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29016</TotalTime>
  <Words>11565</Words>
  <Application>Microsoft Macintosh PowerPoint</Application>
  <PresentationFormat>Widescreen</PresentationFormat>
  <Paragraphs>1366</Paragraphs>
  <Slides>100</Slides>
  <Notes>99</Notes>
  <HiddenSlides>28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Research overview</vt:lpstr>
      <vt:lpstr>Part 1. Optimal anytime regret with two experts.</vt:lpstr>
      <vt:lpstr>Prediction with expert advice</vt:lpstr>
      <vt:lpstr>Prediction with expert advice</vt:lpstr>
      <vt:lpstr>Example</vt:lpstr>
      <vt:lpstr>Example</vt:lpstr>
      <vt:lpstr>Example</vt:lpstr>
      <vt:lpstr>Known results</vt:lpstr>
      <vt:lpstr>Known results</vt:lpstr>
      <vt:lpstr>Known results</vt:lpstr>
      <vt:lpstr>Known results</vt:lpstr>
      <vt:lpstr>Our result</vt:lpstr>
      <vt:lpstr>Regret as a stochastic integral</vt:lpstr>
      <vt:lpstr>Regret as a stochastic integral</vt:lpstr>
      <vt:lpstr>Regret as a stochastic integral</vt:lpstr>
      <vt:lpstr>Designing the algorithm</vt:lpstr>
      <vt:lpstr>Designing the algorithm</vt:lpstr>
      <vt:lpstr>Python implementation</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Application: Learning mixtures of Gaussians</vt:lpstr>
      <vt:lpstr>Summary</vt:lpstr>
      <vt:lpstr>Future Work</vt:lpstr>
      <vt:lpstr>I am grateful to my committee...</vt:lpstr>
      <vt:lpstr>&amp; amazing co-authors, friends…</vt:lpstr>
      <vt:lpstr>PowerPoint Presentation</vt:lpstr>
      <vt:lpstr>Backup slides for prediction with expert advice</vt:lpstr>
      <vt:lpstr>Itô and the Backwards Heat Equation</vt:lpstr>
      <vt:lpstr>Itô and the Backwards Heat Equation</vt:lpstr>
      <vt:lpstr>Itô and the Backwards Heat Equation</vt:lpstr>
      <vt:lpstr>Itô and the Backwards Heat Equation</vt:lpstr>
      <vt:lpstr>Lower Bound</vt:lpstr>
      <vt:lpstr>Proof of Lower Bound</vt:lpstr>
      <vt:lpstr>Proof of Lower Bound</vt:lpstr>
      <vt:lpstr>Proof of Lower Bound</vt:lpstr>
      <vt:lpstr>Proof of Lower Bound</vt:lpstr>
      <vt:lpstr>Proof of Lower Bound</vt:lpstr>
      <vt:lpstr>An optional stopping theorem</vt:lpstr>
      <vt:lpstr>An optional stopping theorem</vt:lpstr>
      <vt:lpstr>Upper Bound</vt:lpstr>
      <vt:lpstr>Proof of upper bound</vt:lpstr>
      <vt:lpstr>Davis’ Theorem</vt:lpstr>
      <vt:lpstr>Backup slides for learning mixtures of Gaussians</vt:lpstr>
      <vt:lpstr>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Why total variation?</vt:lpstr>
      <vt:lpstr>Why total variation?</vt:lpstr>
      <vt:lpstr>Our result</vt:lpstr>
      <vt:lpstr>Outline</vt:lpstr>
      <vt:lpstr>Regret for 2 experts</vt:lpstr>
      <vt:lpstr>Regret for 2 experts</vt:lpstr>
      <vt:lpstr>Regret for 2 experts</vt:lpstr>
      <vt:lpstr>Regret for 2 experts</vt:lpstr>
      <vt:lpstr>Regret for 2 experts</vt:lpstr>
      <vt:lpstr>Regret for 2 experts</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Itô and the Backwards Heat Equation</vt:lpstr>
      <vt:lpstr>Summary</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cvliaw</cp:lastModifiedBy>
  <cp:revision>169</cp:revision>
  <dcterms:created xsi:type="dcterms:W3CDTF">2020-07-21T18:45:05Z</dcterms:created>
  <dcterms:modified xsi:type="dcterms:W3CDTF">2020-08-10T22:37:12Z</dcterms:modified>
</cp:coreProperties>
</file>